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317" r:id="rId4"/>
    <p:sldId id="318" r:id="rId5"/>
    <p:sldId id="319" r:id="rId6"/>
    <p:sldId id="320" r:id="rId7"/>
    <p:sldId id="321" r:id="rId8"/>
    <p:sldId id="322" r:id="rId9"/>
    <p:sldId id="323" r:id="rId10"/>
    <p:sldId id="324" r:id="rId11"/>
    <p:sldId id="325" r:id="rId12"/>
    <p:sldId id="326" r:id="rId13"/>
    <p:sldId id="327" r:id="rId14"/>
    <p:sldId id="328" r:id="rId15"/>
    <p:sldId id="329" r:id="rId16"/>
    <p:sldId id="331" r:id="rId17"/>
    <p:sldId id="330" r:id="rId18"/>
    <p:sldId id="332" r:id="rId19"/>
    <p:sldId id="333" r:id="rId20"/>
    <p:sldId id="334" r:id="rId21"/>
    <p:sldId id="335" r:id="rId22"/>
    <p:sldId id="336" r:id="rId23"/>
    <p:sldId id="338" r:id="rId24"/>
    <p:sldId id="337" r:id="rId25"/>
    <p:sldId id="34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41" r:id="rId49"/>
    <p:sldId id="309" r:id="rId50"/>
    <p:sldId id="342" r:id="rId51"/>
    <p:sldId id="303" r:id="rId52"/>
    <p:sldId id="304" r:id="rId53"/>
    <p:sldId id="305" r:id="rId54"/>
    <p:sldId id="306" r:id="rId55"/>
    <p:sldId id="307" r:id="rId56"/>
    <p:sldId id="308" r:id="rId57"/>
    <p:sldId id="310" r:id="rId58"/>
    <p:sldId id="311" r:id="rId59"/>
    <p:sldId id="312" r:id="rId60"/>
    <p:sldId id="313" r:id="rId61"/>
    <p:sldId id="314" r:id="rId62"/>
    <p:sldId id="315" r:id="rId63"/>
    <p:sldId id="316" r:id="rId6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2" d="100"/>
          <a:sy n="92" d="100"/>
        </p:scale>
        <p:origin x="-94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9959A6F-89AB-4045-975B-E50893E14547}" type="datetimeFigureOut">
              <a:rPr lang="en-US" smtClean="0"/>
              <a:t>8/28/2015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EA4B3B-1E0B-4685-93D3-39D9A7232C59}" type="slidenum">
              <a:rPr lang="en-US" smtClean="0"/>
              <a:t>‹#›</a:t>
            </a:fld>
            <a:endParaRPr lang="en-US"/>
          </a:p>
        </p:txBody>
      </p:sp>
    </p:spTree>
    <p:extLst>
      <p:ext uri="{BB962C8B-B14F-4D97-AF65-F5344CB8AC3E}">
        <p14:creationId xmlns:p14="http://schemas.microsoft.com/office/powerpoint/2010/main" val="4305917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959A6F-89AB-4045-975B-E50893E14547}" type="datetimeFigureOut">
              <a:rPr lang="en-US" smtClean="0"/>
              <a:t>8/28/2015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EA4B3B-1E0B-4685-93D3-39D9A7232C59}" type="slidenum">
              <a:rPr lang="en-US" smtClean="0"/>
              <a:t>‹#›</a:t>
            </a:fld>
            <a:endParaRPr lang="en-US"/>
          </a:p>
        </p:txBody>
      </p:sp>
    </p:spTree>
    <p:extLst>
      <p:ext uri="{BB962C8B-B14F-4D97-AF65-F5344CB8AC3E}">
        <p14:creationId xmlns:p14="http://schemas.microsoft.com/office/powerpoint/2010/main" val="2209046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959A6F-89AB-4045-975B-E50893E14547}" type="datetimeFigureOut">
              <a:rPr lang="en-US" smtClean="0"/>
              <a:t>8/28/2015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EA4B3B-1E0B-4685-93D3-39D9A7232C59}" type="slidenum">
              <a:rPr lang="en-US" smtClean="0"/>
              <a:t>‹#›</a:t>
            </a:fld>
            <a:endParaRPr lang="en-US"/>
          </a:p>
        </p:txBody>
      </p:sp>
    </p:spTree>
    <p:extLst>
      <p:ext uri="{BB962C8B-B14F-4D97-AF65-F5344CB8AC3E}">
        <p14:creationId xmlns:p14="http://schemas.microsoft.com/office/powerpoint/2010/main" val="1179679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959A6F-89AB-4045-975B-E50893E14547}" type="datetimeFigureOut">
              <a:rPr lang="en-US" smtClean="0"/>
              <a:t>8/28/2015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EA4B3B-1E0B-4685-93D3-39D9A7232C59}" type="slidenum">
              <a:rPr lang="en-US" smtClean="0"/>
              <a:t>‹#›</a:t>
            </a:fld>
            <a:endParaRPr lang="en-US"/>
          </a:p>
        </p:txBody>
      </p:sp>
    </p:spTree>
    <p:extLst>
      <p:ext uri="{BB962C8B-B14F-4D97-AF65-F5344CB8AC3E}">
        <p14:creationId xmlns:p14="http://schemas.microsoft.com/office/powerpoint/2010/main" val="1999704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959A6F-89AB-4045-975B-E50893E14547}" type="datetimeFigureOut">
              <a:rPr lang="en-US" smtClean="0"/>
              <a:t>8/28/2015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EA4B3B-1E0B-4685-93D3-39D9A7232C59}" type="slidenum">
              <a:rPr lang="en-US" smtClean="0"/>
              <a:t>‹#›</a:t>
            </a:fld>
            <a:endParaRPr lang="en-US"/>
          </a:p>
        </p:txBody>
      </p:sp>
    </p:spTree>
    <p:extLst>
      <p:ext uri="{BB962C8B-B14F-4D97-AF65-F5344CB8AC3E}">
        <p14:creationId xmlns:p14="http://schemas.microsoft.com/office/powerpoint/2010/main" val="4285942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9959A6F-89AB-4045-975B-E50893E14547}" type="datetimeFigureOut">
              <a:rPr lang="en-US" smtClean="0"/>
              <a:t>8/28/2015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EA4B3B-1E0B-4685-93D3-39D9A7232C59}" type="slidenum">
              <a:rPr lang="en-US" smtClean="0"/>
              <a:t>‹#›</a:t>
            </a:fld>
            <a:endParaRPr lang="en-US"/>
          </a:p>
        </p:txBody>
      </p:sp>
    </p:spTree>
    <p:extLst>
      <p:ext uri="{BB962C8B-B14F-4D97-AF65-F5344CB8AC3E}">
        <p14:creationId xmlns:p14="http://schemas.microsoft.com/office/powerpoint/2010/main" val="3417464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9959A6F-89AB-4045-975B-E50893E14547}" type="datetimeFigureOut">
              <a:rPr lang="en-US" smtClean="0"/>
              <a:t>8/28/2015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EA4B3B-1E0B-4685-93D3-39D9A7232C59}" type="slidenum">
              <a:rPr lang="en-US" smtClean="0"/>
              <a:t>‹#›</a:t>
            </a:fld>
            <a:endParaRPr lang="en-US"/>
          </a:p>
        </p:txBody>
      </p:sp>
    </p:spTree>
    <p:extLst>
      <p:ext uri="{BB962C8B-B14F-4D97-AF65-F5344CB8AC3E}">
        <p14:creationId xmlns:p14="http://schemas.microsoft.com/office/powerpoint/2010/main" val="167346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9959A6F-89AB-4045-975B-E50893E14547}" type="datetimeFigureOut">
              <a:rPr lang="en-US" smtClean="0"/>
              <a:t>8/28/2015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EA4B3B-1E0B-4685-93D3-39D9A7232C59}" type="slidenum">
              <a:rPr lang="en-US" smtClean="0"/>
              <a:t>‹#›</a:t>
            </a:fld>
            <a:endParaRPr lang="en-US"/>
          </a:p>
        </p:txBody>
      </p:sp>
    </p:spTree>
    <p:extLst>
      <p:ext uri="{BB962C8B-B14F-4D97-AF65-F5344CB8AC3E}">
        <p14:creationId xmlns:p14="http://schemas.microsoft.com/office/powerpoint/2010/main" val="2724944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959A6F-89AB-4045-975B-E50893E14547}" type="datetimeFigureOut">
              <a:rPr lang="en-US" smtClean="0"/>
              <a:t>8/28/2015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4EA4B3B-1E0B-4685-93D3-39D9A7232C59}" type="slidenum">
              <a:rPr lang="en-US" smtClean="0"/>
              <a:t>‹#›</a:t>
            </a:fld>
            <a:endParaRPr lang="en-US"/>
          </a:p>
        </p:txBody>
      </p:sp>
    </p:spTree>
    <p:extLst>
      <p:ext uri="{BB962C8B-B14F-4D97-AF65-F5344CB8AC3E}">
        <p14:creationId xmlns:p14="http://schemas.microsoft.com/office/powerpoint/2010/main" val="610888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959A6F-89AB-4045-975B-E50893E14547}" type="datetimeFigureOut">
              <a:rPr lang="en-US" smtClean="0"/>
              <a:t>8/28/2015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EA4B3B-1E0B-4685-93D3-39D9A7232C59}" type="slidenum">
              <a:rPr lang="en-US" smtClean="0"/>
              <a:t>‹#›</a:t>
            </a:fld>
            <a:endParaRPr lang="en-US"/>
          </a:p>
        </p:txBody>
      </p:sp>
    </p:spTree>
    <p:extLst>
      <p:ext uri="{BB962C8B-B14F-4D97-AF65-F5344CB8AC3E}">
        <p14:creationId xmlns:p14="http://schemas.microsoft.com/office/powerpoint/2010/main" val="150107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959A6F-89AB-4045-975B-E50893E14547}" type="datetimeFigureOut">
              <a:rPr lang="en-US" smtClean="0"/>
              <a:t>8/28/2015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EA4B3B-1E0B-4685-93D3-39D9A7232C59}" type="slidenum">
              <a:rPr lang="en-US" smtClean="0"/>
              <a:t>‹#›</a:t>
            </a:fld>
            <a:endParaRPr lang="en-US"/>
          </a:p>
        </p:txBody>
      </p:sp>
    </p:spTree>
    <p:extLst>
      <p:ext uri="{BB962C8B-B14F-4D97-AF65-F5344CB8AC3E}">
        <p14:creationId xmlns:p14="http://schemas.microsoft.com/office/powerpoint/2010/main" val="1092142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959A6F-89AB-4045-975B-E50893E14547}" type="datetimeFigureOut">
              <a:rPr lang="en-US" smtClean="0"/>
              <a:t>8/28/2015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EA4B3B-1E0B-4685-93D3-39D9A7232C59}" type="slidenum">
              <a:rPr lang="en-US" smtClean="0"/>
              <a:t>‹#›</a:t>
            </a:fld>
            <a:endParaRPr lang="en-US"/>
          </a:p>
        </p:txBody>
      </p:sp>
    </p:spTree>
    <p:extLst>
      <p:ext uri="{BB962C8B-B14F-4D97-AF65-F5344CB8AC3E}">
        <p14:creationId xmlns:p14="http://schemas.microsoft.com/office/powerpoint/2010/main" val="37930521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685800" y="2130425"/>
            <a:ext cx="8458200" cy="1470025"/>
          </a:xfrm>
        </p:spPr>
        <p:txBody>
          <a:bodyPr>
            <a:normAutofit/>
          </a:bodyPr>
          <a:lstStyle/>
          <a:p>
            <a:r>
              <a:rPr lang="en-US" sz="6000" b="1" dirty="0" smtClean="0"/>
              <a:t>Chapter 1</a:t>
            </a:r>
            <a:endParaRPr lang="en-US" sz="6000" b="1" dirty="0"/>
          </a:p>
        </p:txBody>
      </p:sp>
      <p:sp>
        <p:nvSpPr>
          <p:cNvPr id="16" name="Subtitle 15"/>
          <p:cNvSpPr>
            <a:spLocks noGrp="1"/>
          </p:cNvSpPr>
          <p:nvPr>
            <p:ph type="subTitle" idx="1"/>
          </p:nvPr>
        </p:nvSpPr>
        <p:spPr>
          <a:xfrm>
            <a:off x="1225549" y="3886200"/>
            <a:ext cx="7918451" cy="2362200"/>
          </a:xfrm>
        </p:spPr>
        <p:txBody>
          <a:bodyPr/>
          <a:lstStyle/>
          <a:p>
            <a:r>
              <a:rPr lang="en-US" b="1" dirty="0" smtClean="0">
                <a:solidFill>
                  <a:schemeClr val="tx1"/>
                </a:solidFill>
              </a:rPr>
              <a:t>History</a:t>
            </a:r>
          </a:p>
          <a:p>
            <a:r>
              <a:rPr lang="en-US" b="1" dirty="0" smtClean="0">
                <a:solidFill>
                  <a:schemeClr val="tx1"/>
                </a:solidFill>
              </a:rPr>
              <a:t>of</a:t>
            </a:r>
          </a:p>
          <a:p>
            <a:r>
              <a:rPr lang="en-US" b="1" dirty="0" smtClean="0">
                <a:solidFill>
                  <a:schemeClr val="tx1"/>
                </a:solidFill>
              </a:rPr>
              <a:t>Computers</a:t>
            </a:r>
            <a:endParaRPr lang="en-US" b="1" dirty="0">
              <a:solidFill>
                <a:schemeClr val="tx1"/>
              </a:solidFill>
            </a:endParaRPr>
          </a:p>
        </p:txBody>
      </p:sp>
    </p:spTree>
    <p:extLst>
      <p:ext uri="{BB962C8B-B14F-4D97-AF65-F5344CB8AC3E}">
        <p14:creationId xmlns:p14="http://schemas.microsoft.com/office/powerpoint/2010/main" val="36290014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374775" y="949325"/>
            <a:ext cx="7769225" cy="1470025"/>
          </a:xfrm>
        </p:spPr>
        <p:txBody>
          <a:bodyPr>
            <a:normAutofit/>
          </a:bodyPr>
          <a:lstStyle/>
          <a:p>
            <a:r>
              <a:rPr lang="en-US" sz="6000" dirty="0" smtClean="0">
                <a:solidFill>
                  <a:schemeClr val="tx1"/>
                </a:solidFill>
                <a:latin typeface="Times New Roman" pitchFamily="18" charset="0"/>
                <a:cs typeface="Times New Roman" pitchFamily="18" charset="0"/>
              </a:rPr>
              <a:t>Charles Babbage</a:t>
            </a:r>
            <a:endParaRPr lang="en-US" sz="6000" b="1" dirty="0"/>
          </a:p>
        </p:txBody>
      </p:sp>
      <p:sp>
        <p:nvSpPr>
          <p:cNvPr id="16" name="Subtitle 15"/>
          <p:cNvSpPr>
            <a:spLocks noGrp="1"/>
          </p:cNvSpPr>
          <p:nvPr>
            <p:ph type="subTitle" idx="1"/>
          </p:nvPr>
        </p:nvSpPr>
        <p:spPr>
          <a:xfrm>
            <a:off x="1225549" y="2362200"/>
            <a:ext cx="7918451" cy="4343400"/>
          </a:xfrm>
        </p:spPr>
        <p:txBody>
          <a:bodyPr>
            <a:normAutofit/>
          </a:bodyPr>
          <a:lstStyle/>
          <a:p>
            <a:pPr marL="342900" lvl="0" indent="-342900" algn="l">
              <a:buFont typeface="Arial" panose="020B0604020202020204" pitchFamily="34" charset="0"/>
              <a:buChar char="•"/>
            </a:pPr>
            <a:r>
              <a:rPr lang="en-US" altLang="en-US" sz="3600" b="1" dirty="0">
                <a:solidFill>
                  <a:prstClr val="black"/>
                </a:solidFill>
                <a:latin typeface="Times New Roman" pitchFamily="18" charset="0"/>
                <a:cs typeface="Times New Roman" pitchFamily="18" charset="0"/>
              </a:rPr>
              <a:t>Father of Computing </a:t>
            </a:r>
          </a:p>
          <a:p>
            <a:pPr marL="342900" lvl="0" indent="-342900" algn="l">
              <a:buFont typeface="Arial" panose="020B0604020202020204" pitchFamily="34" charset="0"/>
              <a:buChar char="•"/>
            </a:pPr>
            <a:r>
              <a:rPr lang="en-US" altLang="en-US" sz="3600" b="1" dirty="0">
                <a:solidFill>
                  <a:prstClr val="black"/>
                </a:solidFill>
                <a:latin typeface="Times New Roman" pitchFamily="18" charset="0"/>
                <a:cs typeface="Times New Roman" pitchFamily="18" charset="0"/>
              </a:rPr>
              <a:t>1822 a British mathematician and inventor. Charles Babbage try to create the Difference Engine. </a:t>
            </a:r>
          </a:p>
          <a:p>
            <a:pPr marL="342900" lvl="0" indent="-342900" algn="l">
              <a:buFont typeface="Arial" panose="020B0604020202020204" pitchFamily="34" charset="0"/>
              <a:buChar char="•"/>
            </a:pPr>
            <a:r>
              <a:rPr lang="en-US" altLang="en-US" sz="3600" b="1" dirty="0">
                <a:solidFill>
                  <a:prstClr val="black"/>
                </a:solidFill>
                <a:latin typeface="Times New Roman" pitchFamily="18" charset="0"/>
                <a:cs typeface="Times New Roman" pitchFamily="18" charset="0"/>
              </a:rPr>
              <a:t>Difference Engine was never created.</a:t>
            </a:r>
          </a:p>
          <a:p>
            <a:pPr marL="342900" lvl="0" indent="-342900" algn="l">
              <a:buFont typeface="Arial" panose="020B0604020202020204" pitchFamily="34" charset="0"/>
              <a:buChar char="•"/>
            </a:pPr>
            <a:r>
              <a:rPr lang="en-US" altLang="en-US" sz="3600" b="1" dirty="0">
                <a:solidFill>
                  <a:prstClr val="black"/>
                </a:solidFill>
                <a:latin typeface="Times New Roman" pitchFamily="18" charset="0"/>
                <a:cs typeface="Times New Roman" pitchFamily="18" charset="0"/>
              </a:rPr>
              <a:t>Ideals of the Difference Engine led up to the Analytical Engine</a:t>
            </a:r>
            <a:endParaRPr lang="en-US" sz="2400" b="1" dirty="0" smtClean="0">
              <a:solidFill>
                <a:schemeClr val="tx1"/>
              </a:solidFill>
            </a:endParaRPr>
          </a:p>
        </p:txBody>
      </p:sp>
    </p:spTree>
    <p:extLst>
      <p:ext uri="{BB962C8B-B14F-4D97-AF65-F5344CB8AC3E}">
        <p14:creationId xmlns:p14="http://schemas.microsoft.com/office/powerpoint/2010/main" val="9630209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5549" y="1227138"/>
            <a:ext cx="7918451" cy="1470025"/>
          </a:xfrm>
        </p:spPr>
        <p:txBody>
          <a:bodyPr>
            <a:normAutofit/>
          </a:bodyPr>
          <a:lstStyle/>
          <a:p>
            <a:r>
              <a:rPr lang="en-US" sz="6000" dirty="0" smtClean="0">
                <a:solidFill>
                  <a:schemeClr val="tx1"/>
                </a:solidFill>
                <a:latin typeface="Arial Black" pitchFamily="34" charset="0"/>
                <a:cs typeface="Times New Roman" pitchFamily="18" charset="0"/>
              </a:rPr>
              <a:t>Analytical Engine</a:t>
            </a:r>
            <a:endParaRPr lang="en-US" sz="6000" b="1" dirty="0"/>
          </a:p>
        </p:txBody>
      </p:sp>
      <p:sp>
        <p:nvSpPr>
          <p:cNvPr id="16" name="Subtitle 15"/>
          <p:cNvSpPr>
            <a:spLocks noGrp="1"/>
          </p:cNvSpPr>
          <p:nvPr>
            <p:ph type="subTitle" idx="1"/>
          </p:nvPr>
        </p:nvSpPr>
        <p:spPr>
          <a:xfrm>
            <a:off x="1225549" y="2362200"/>
            <a:ext cx="4413251" cy="4343400"/>
          </a:xfrm>
        </p:spPr>
        <p:txBody>
          <a:bodyPr>
            <a:normAutofit/>
          </a:bodyPr>
          <a:lstStyle/>
          <a:p>
            <a:pPr marL="342900" indent="-342900" algn="l">
              <a:buFont typeface="Wingdings" panose="05000000000000000000" pitchFamily="2" charset="2"/>
              <a:buChar char="Ø"/>
            </a:pPr>
            <a:r>
              <a:rPr lang="en-US" altLang="en-US" sz="2400" b="1" dirty="0" smtClean="0">
                <a:solidFill>
                  <a:schemeClr val="tx1"/>
                </a:solidFill>
                <a:latin typeface="Arial Black" pitchFamily="34" charset="0"/>
                <a:cs typeface="Times New Roman" pitchFamily="18" charset="0"/>
              </a:rPr>
              <a:t>Created by Charles Babbage in 1833</a:t>
            </a:r>
          </a:p>
          <a:p>
            <a:pPr marL="342900" indent="-342900" algn="l">
              <a:buFont typeface="Wingdings" panose="05000000000000000000" pitchFamily="2" charset="2"/>
              <a:buChar char="Ø"/>
            </a:pPr>
            <a:r>
              <a:rPr lang="en-US" altLang="en-US" sz="2400" b="1" dirty="0" smtClean="0">
                <a:solidFill>
                  <a:schemeClr val="tx1"/>
                </a:solidFill>
                <a:latin typeface="Arial Black" pitchFamily="34" charset="0"/>
                <a:cs typeface="Times New Roman" pitchFamily="18" charset="0"/>
              </a:rPr>
              <a:t>Used punch cards for set of instructions</a:t>
            </a:r>
          </a:p>
          <a:p>
            <a:pPr marL="342900" indent="-342900" algn="l">
              <a:buFont typeface="Wingdings" panose="05000000000000000000" pitchFamily="2" charset="2"/>
              <a:buChar char="Ø"/>
            </a:pPr>
            <a:r>
              <a:rPr lang="en-US" altLang="en-US" sz="2400" b="1" dirty="0" smtClean="0">
                <a:solidFill>
                  <a:schemeClr val="tx1"/>
                </a:solidFill>
                <a:latin typeface="Arial Black" pitchFamily="34" charset="0"/>
                <a:cs typeface="Times New Roman" pitchFamily="18" charset="0"/>
              </a:rPr>
              <a:t>Was never built</a:t>
            </a:r>
          </a:p>
          <a:p>
            <a:pPr marL="342900" indent="-342900" algn="l">
              <a:buFont typeface="Wingdings" panose="05000000000000000000" pitchFamily="2" charset="2"/>
              <a:buChar char="Ø"/>
            </a:pPr>
            <a:r>
              <a:rPr lang="en-US" altLang="en-US" sz="2400" b="1" dirty="0" smtClean="0">
                <a:solidFill>
                  <a:schemeClr val="tx1"/>
                </a:solidFill>
                <a:latin typeface="Arial Black" pitchFamily="34" charset="0"/>
                <a:cs typeface="Times New Roman" pitchFamily="18" charset="0"/>
              </a:rPr>
              <a:t>The design served as a model for the modern computer.</a:t>
            </a:r>
          </a:p>
          <a:p>
            <a:pPr marL="457200" indent="-457200" algn="l">
              <a:buFont typeface="Wingdings" panose="05000000000000000000" pitchFamily="2" charset="2"/>
              <a:buChar char="Ø"/>
            </a:pPr>
            <a:endParaRPr lang="en-US" sz="2400" b="1" dirty="0" smtClean="0">
              <a:solidFill>
                <a:schemeClr val="tx1"/>
              </a:solidFill>
            </a:endParaRPr>
          </a:p>
        </p:txBody>
      </p:sp>
      <p:pic>
        <p:nvPicPr>
          <p:cNvPr id="17" name="rg_hi" descr="https://encrypted-tbn2.google.com/images?q=tbn:ANd9GcTmhMMx8SJ5U867L51ITNvJrVVoJ2F28aj_EgnSAChbo7GWUHr7"/>
          <p:cNvPicPr>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5638800" y="2514600"/>
            <a:ext cx="3505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2424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374775" y="492125"/>
            <a:ext cx="7693025" cy="1192213"/>
          </a:xfrm>
        </p:spPr>
        <p:txBody>
          <a:bodyPr>
            <a:normAutofit/>
          </a:bodyPr>
          <a:lstStyle/>
          <a:p>
            <a:r>
              <a:rPr lang="en-US" sz="6000" dirty="0" smtClean="0">
                <a:solidFill>
                  <a:schemeClr val="tx1"/>
                </a:solidFill>
                <a:latin typeface="Arial Black" pitchFamily="34" charset="0"/>
                <a:cs typeface="Times New Roman" pitchFamily="18" charset="0"/>
              </a:rPr>
              <a:t>Punched Cards</a:t>
            </a:r>
            <a:endParaRPr lang="en-US" sz="6000" b="1" dirty="0"/>
          </a:p>
        </p:txBody>
      </p:sp>
      <p:sp>
        <p:nvSpPr>
          <p:cNvPr id="16" name="Subtitle 15"/>
          <p:cNvSpPr>
            <a:spLocks noGrp="1"/>
          </p:cNvSpPr>
          <p:nvPr>
            <p:ph type="subTitle" idx="1"/>
          </p:nvPr>
        </p:nvSpPr>
        <p:spPr>
          <a:xfrm>
            <a:off x="1225549" y="1379537"/>
            <a:ext cx="7918451" cy="4343400"/>
          </a:xfrm>
        </p:spPr>
        <p:txBody>
          <a:bodyPr>
            <a:normAutofit/>
          </a:bodyPr>
          <a:lstStyle/>
          <a:p>
            <a:pPr marL="342900" indent="-342900" algn="l">
              <a:lnSpc>
                <a:spcPct val="90000"/>
              </a:lnSpc>
              <a:buFont typeface="Wingdings" panose="05000000000000000000" pitchFamily="2" charset="2"/>
              <a:buChar char="Ø"/>
            </a:pPr>
            <a:r>
              <a:rPr lang="en-US" altLang="en-US" sz="2400" b="1" dirty="0" smtClean="0">
                <a:solidFill>
                  <a:schemeClr val="tx1"/>
                </a:solidFill>
                <a:latin typeface="Arial Black" pitchFamily="34" charset="0"/>
                <a:cs typeface="Times New Roman" pitchFamily="18" charset="0"/>
              </a:rPr>
              <a:t>In the early 1800s, a French silk weaver called Joseph-Marie Jacquard invented a way of automatically controlling the warp and weft threads on a silk loom by recording patterns of holes in a string of cards.  In the years to come, variations on Jacquard's punched cards would find a variety of uses, including representing the music to be played by automated pianos and the storing of programs for computers </a:t>
            </a:r>
          </a:p>
        </p:txBody>
      </p:sp>
      <p:pic>
        <p:nvPicPr>
          <p:cNvPr id="17" name="Picture 5" descr="C:\Documents and Settings\staffen\Desktop\Frank Staffen BACKUP\H_Drive\Visual Basic\PowerPoint\Chapter1\punchedCards.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4375" y="4800600"/>
            <a:ext cx="69310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58757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179829" y="503555"/>
            <a:ext cx="7918451" cy="1180783"/>
          </a:xfrm>
        </p:spPr>
        <p:txBody>
          <a:bodyPr>
            <a:normAutofit/>
          </a:bodyPr>
          <a:lstStyle/>
          <a:p>
            <a:pPr algn="l"/>
            <a:r>
              <a:rPr lang="en-US" sz="6000" dirty="0" smtClean="0">
                <a:solidFill>
                  <a:schemeClr val="tx1"/>
                </a:solidFill>
                <a:latin typeface="Arial Black" pitchFamily="34" charset="0"/>
                <a:cs typeface="Times New Roman" pitchFamily="18" charset="0"/>
              </a:rPr>
              <a:t>    Ada Byron</a:t>
            </a:r>
            <a:endParaRPr lang="en-US" sz="6000" b="1" dirty="0"/>
          </a:p>
        </p:txBody>
      </p:sp>
      <p:sp>
        <p:nvSpPr>
          <p:cNvPr id="16" name="Subtitle 15"/>
          <p:cNvSpPr>
            <a:spLocks noGrp="1"/>
          </p:cNvSpPr>
          <p:nvPr>
            <p:ph type="subTitle" idx="1"/>
          </p:nvPr>
        </p:nvSpPr>
        <p:spPr>
          <a:xfrm>
            <a:off x="1207135" y="2545080"/>
            <a:ext cx="7918451" cy="4343400"/>
          </a:xfrm>
        </p:spPr>
        <p:txBody>
          <a:bodyPr>
            <a:normAutofit fontScale="32500" lnSpcReduction="20000"/>
          </a:bodyPr>
          <a:lstStyle/>
          <a:p>
            <a:pPr marL="365760" indent="-256032" algn="l">
              <a:lnSpc>
                <a:spcPct val="90000"/>
              </a:lnSpc>
              <a:buFont typeface="Wingdings 3"/>
              <a:buChar char=""/>
              <a:defRPr/>
            </a:pPr>
            <a:r>
              <a:rPr lang="en-US" sz="9600" b="1" dirty="0">
                <a:solidFill>
                  <a:schemeClr val="tx1"/>
                </a:solidFill>
                <a:latin typeface="Arial Black" pitchFamily="34" charset="0"/>
                <a:cs typeface="Times New Roman" pitchFamily="18" charset="0"/>
              </a:rPr>
              <a:t>Augusta Ada Byron  (Lovelace) was born December 10, 1815 </a:t>
            </a:r>
          </a:p>
          <a:p>
            <a:pPr marL="365760" indent="-256032" algn="l">
              <a:lnSpc>
                <a:spcPct val="90000"/>
              </a:lnSpc>
              <a:buFont typeface="Wingdings 3"/>
              <a:buChar char=""/>
              <a:defRPr/>
            </a:pPr>
            <a:r>
              <a:rPr lang="en-US" sz="9600" b="1" dirty="0">
                <a:solidFill>
                  <a:schemeClr val="tx1"/>
                </a:solidFill>
                <a:latin typeface="Arial Black" pitchFamily="34" charset="0"/>
                <a:cs typeface="Times New Roman" pitchFamily="18" charset="0"/>
              </a:rPr>
              <a:t>A mathematician and scientist. </a:t>
            </a:r>
          </a:p>
          <a:p>
            <a:pPr marL="365760" indent="-256032" algn="l">
              <a:lnSpc>
                <a:spcPct val="90000"/>
              </a:lnSpc>
              <a:buFont typeface="Wingdings 3"/>
              <a:buChar char=""/>
              <a:defRPr/>
            </a:pPr>
            <a:r>
              <a:rPr lang="en-US" sz="9600" b="1" dirty="0">
                <a:solidFill>
                  <a:schemeClr val="tx1"/>
                </a:solidFill>
                <a:latin typeface="Arial Black" pitchFamily="34" charset="0"/>
                <a:cs typeface="Times New Roman" pitchFamily="18" charset="0"/>
              </a:rPr>
              <a:t>Ada suggested to Babbage writing a plan for how the engine might calculate Bernoulli numbers. This plan, is now regarded as the first "computer program." A software language developed by the U.S. Department of Defense was named "Ada" in her honor in 1979. </a:t>
            </a:r>
          </a:p>
          <a:p>
            <a:pPr marL="457200" indent="-457200" algn="l">
              <a:buFont typeface="Wingdings" panose="05000000000000000000" pitchFamily="2" charset="2"/>
              <a:buChar char="Ø"/>
            </a:pPr>
            <a:endParaRPr lang="en-US" sz="2400" b="1" dirty="0" smtClean="0">
              <a:solidFill>
                <a:schemeClr val="tx1"/>
              </a:solidFill>
            </a:endParaRPr>
          </a:p>
        </p:txBody>
      </p:sp>
      <p:pic>
        <p:nvPicPr>
          <p:cNvPr id="17" name="rg_hi" descr="https://encrypted-tbn0.google.com/images?q=tbn:ANd9GcRPTyX9KFPDXVRKXUrOCJfUwyzvzmc-FNbEVptn4KKDWCXON4b2F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6733" y="7937"/>
            <a:ext cx="1837267" cy="250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8257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5549" y="701676"/>
            <a:ext cx="7918451" cy="677862"/>
          </a:xfrm>
        </p:spPr>
        <p:txBody>
          <a:bodyPr>
            <a:normAutofit fontScale="90000"/>
          </a:bodyPr>
          <a:lstStyle/>
          <a:p>
            <a:r>
              <a:rPr lang="en-US" sz="5400" dirty="0">
                <a:latin typeface="Arial Black" pitchFamily="34" charset="0"/>
              </a:rPr>
              <a:t>Herman Hollerith</a:t>
            </a:r>
            <a:endParaRPr lang="en-US" sz="6000" b="1" dirty="0"/>
          </a:p>
        </p:txBody>
      </p:sp>
      <p:sp>
        <p:nvSpPr>
          <p:cNvPr id="16" name="Subtitle 15"/>
          <p:cNvSpPr>
            <a:spLocks noGrp="1"/>
          </p:cNvSpPr>
          <p:nvPr>
            <p:ph type="subTitle" idx="1"/>
          </p:nvPr>
        </p:nvSpPr>
        <p:spPr>
          <a:xfrm>
            <a:off x="1225549" y="3432968"/>
            <a:ext cx="7918451" cy="3425032"/>
          </a:xfrm>
        </p:spPr>
        <p:txBody>
          <a:bodyPr>
            <a:normAutofit/>
          </a:bodyPr>
          <a:lstStyle/>
          <a:p>
            <a:pPr marL="342900" indent="-342900" algn="l">
              <a:buFont typeface="Arial" panose="020B0604020202020204" pitchFamily="34" charset="0"/>
              <a:buChar char="•"/>
            </a:pPr>
            <a:r>
              <a:rPr lang="en-US" altLang="en-US" sz="2400" b="1" dirty="0">
                <a:solidFill>
                  <a:schemeClr val="tx1"/>
                </a:solidFill>
                <a:latin typeface="Arial Black" pitchFamily="34" charset="0"/>
              </a:rPr>
              <a:t>Hollerith’s Tabulating Machine</a:t>
            </a:r>
            <a:endParaRPr lang="en-US" altLang="en-US" sz="2400" b="1" dirty="0">
              <a:solidFill>
                <a:schemeClr val="tx1"/>
              </a:solidFill>
              <a:latin typeface="Arial Black" pitchFamily="34" charset="0"/>
              <a:cs typeface="Times New Roman" pitchFamily="18" charset="0"/>
            </a:endParaRPr>
          </a:p>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Created for a contest by the U.S Census Bureau</a:t>
            </a:r>
          </a:p>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Invented by Herman Hollerith in 1890</a:t>
            </a:r>
          </a:p>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Used electricity instead of gears to perform calculations</a:t>
            </a:r>
          </a:p>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Used punch cards to program </a:t>
            </a:r>
          </a:p>
          <a:p>
            <a:pPr marL="457200" indent="-457200" algn="l">
              <a:buFont typeface="Wingdings" panose="05000000000000000000" pitchFamily="2" charset="2"/>
              <a:buChar char="Ø"/>
            </a:pPr>
            <a:endParaRPr lang="en-US" sz="2400" b="1" dirty="0" smtClean="0">
              <a:solidFill>
                <a:schemeClr val="tx1"/>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5444" y="1344902"/>
            <a:ext cx="1747305" cy="2088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93044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5549" y="769938"/>
            <a:ext cx="7918451" cy="1058863"/>
          </a:xfrm>
        </p:spPr>
        <p:txBody>
          <a:bodyPr>
            <a:normAutofit fontScale="90000"/>
          </a:bodyPr>
          <a:lstStyle/>
          <a:p>
            <a:r>
              <a:rPr lang="en-US" sz="4800" b="1" dirty="0">
                <a:latin typeface="Times New Roman" panose="02020603050405020304" pitchFamily="18" charset="0"/>
                <a:cs typeface="Times New Roman" panose="02020603050405020304" pitchFamily="18" charset="0"/>
              </a:rPr>
              <a:t>Hollerith’s Tabulating Machine</a:t>
            </a:r>
            <a:endParaRPr lang="en-US" sz="4800" b="1" dirty="0">
              <a:latin typeface="Times New Roman" panose="02020603050405020304" pitchFamily="18" charset="0"/>
              <a:cs typeface="Times New Roman" panose="02020603050405020304" pitchFamily="18" charset="0"/>
            </a:endParaRPr>
          </a:p>
        </p:txBody>
      </p:sp>
      <p:sp>
        <p:nvSpPr>
          <p:cNvPr id="16" name="Subtitle 15"/>
          <p:cNvSpPr>
            <a:spLocks noGrp="1"/>
          </p:cNvSpPr>
          <p:nvPr>
            <p:ph type="subTitle" idx="1"/>
          </p:nvPr>
        </p:nvSpPr>
        <p:spPr>
          <a:xfrm>
            <a:off x="1225549" y="5029200"/>
            <a:ext cx="7918451" cy="1676400"/>
          </a:xfrm>
        </p:spPr>
        <p:txBody>
          <a:bodyPr>
            <a:normAutofit/>
          </a:bodyPr>
          <a:lstStyle/>
          <a:p>
            <a:pPr marL="457200" indent="-457200" algn="l">
              <a:buFont typeface="Wingdings" panose="05000000000000000000" pitchFamily="2" charset="2"/>
              <a:buChar char="Ø"/>
            </a:pPr>
            <a:r>
              <a:rPr lang="en-US" altLang="en-US" sz="2400" b="1" dirty="0">
                <a:solidFill>
                  <a:schemeClr val="tx1"/>
                </a:solidFill>
                <a:latin typeface="Arial Black" pitchFamily="34" charset="0"/>
                <a:cs typeface="Arial" charset="0"/>
              </a:rPr>
              <a:t>Tabulating Machine Company (1896) was a predecessor to the </a:t>
            </a:r>
            <a:r>
              <a:rPr lang="en-US" altLang="en-US" sz="2400" b="1" i="1" u="sng" dirty="0">
                <a:solidFill>
                  <a:schemeClr val="tx1"/>
                </a:solidFill>
                <a:latin typeface="Arial Black" pitchFamily="34" charset="0"/>
                <a:cs typeface="Arial" charset="0"/>
              </a:rPr>
              <a:t>International Business Machines Corporation (IBM)</a:t>
            </a:r>
            <a:r>
              <a:rPr lang="en-US" altLang="en-US" sz="2400" b="1" dirty="0">
                <a:solidFill>
                  <a:schemeClr val="tx1"/>
                </a:solidFill>
                <a:latin typeface="Arial Black" pitchFamily="34" charset="0"/>
                <a:cs typeface="Arial" charset="0"/>
              </a:rPr>
              <a:t>.</a:t>
            </a:r>
            <a:endParaRPr lang="en-US" altLang="en-US" sz="2400" dirty="0">
              <a:solidFill>
                <a:schemeClr val="tx1"/>
              </a:solidFill>
              <a:latin typeface="Arial Black" pitchFamily="34" charset="0"/>
            </a:endParaRPr>
          </a:p>
          <a:p>
            <a:pPr marL="457200" indent="-457200" algn="l">
              <a:buFont typeface="Wingdings" panose="05000000000000000000" pitchFamily="2" charset="2"/>
              <a:buChar char="Ø"/>
            </a:pPr>
            <a:endParaRPr lang="en-US" sz="2400" b="1" dirty="0" smtClean="0">
              <a:solidFill>
                <a:schemeClr val="tx1"/>
              </a:solidFill>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1828800"/>
            <a:ext cx="4041775"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97948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080366" y="644525"/>
            <a:ext cx="7918451" cy="1470025"/>
          </a:xfrm>
        </p:spPr>
        <p:txBody>
          <a:bodyPr>
            <a:normAutofit/>
          </a:bodyPr>
          <a:lstStyle/>
          <a:p>
            <a:r>
              <a:rPr lang="en-US" sz="6000" dirty="0">
                <a:latin typeface="Arial Black" pitchFamily="34" charset="0"/>
              </a:rPr>
              <a:t>Mark I</a:t>
            </a:r>
            <a:endParaRPr lang="en-US" sz="6000" b="1" dirty="0"/>
          </a:p>
        </p:txBody>
      </p:sp>
      <p:sp>
        <p:nvSpPr>
          <p:cNvPr id="16" name="Subtitle 15"/>
          <p:cNvSpPr>
            <a:spLocks noGrp="1"/>
          </p:cNvSpPr>
          <p:nvPr>
            <p:ph type="subTitle" idx="1"/>
          </p:nvPr>
        </p:nvSpPr>
        <p:spPr>
          <a:xfrm>
            <a:off x="1225549" y="4419600"/>
            <a:ext cx="7918451" cy="2286000"/>
          </a:xfrm>
        </p:spPr>
        <p:txBody>
          <a:bodyPr>
            <a:normAutofit/>
          </a:bodyPr>
          <a:lstStyle/>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Created by IBM in 1944</a:t>
            </a:r>
          </a:p>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Howard Aiken of Harvard assisted IBM</a:t>
            </a:r>
          </a:p>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Used relay switches and punched cards</a:t>
            </a:r>
          </a:p>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Mark I was not considered a computer (calculator)</a:t>
            </a:r>
          </a:p>
          <a:p>
            <a:pPr marL="457200" indent="-457200" algn="l">
              <a:buFont typeface="Wingdings" panose="05000000000000000000" pitchFamily="2" charset="2"/>
              <a:buChar char="Ø"/>
            </a:pPr>
            <a:endParaRPr lang="en-US" sz="2400" b="1" dirty="0" smtClean="0">
              <a:solidFill>
                <a:schemeClr val="tx1"/>
              </a:solidFill>
            </a:endParaRPr>
          </a:p>
        </p:txBody>
      </p:sp>
      <p:pic>
        <p:nvPicPr>
          <p:cNvPr id="17" name="Picture 4" descr="C:\Documents and Settings\staffen\Desktop\Frank Staffen BACKUP\H_Drive\Visual Basic\PowerPoint\Chapter1\Mark I.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2404268"/>
            <a:ext cx="54102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44082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5549" y="1227138"/>
            <a:ext cx="7918451" cy="1470025"/>
          </a:xfrm>
        </p:spPr>
        <p:txBody>
          <a:bodyPr>
            <a:normAutofit/>
          </a:bodyPr>
          <a:lstStyle/>
          <a:p>
            <a:r>
              <a:rPr lang="en-US" sz="6000" dirty="0">
                <a:latin typeface="Arial Black" pitchFamily="34" charset="0"/>
              </a:rPr>
              <a:t>Mark I</a:t>
            </a:r>
            <a:endParaRPr lang="en-US" sz="6000" b="1" dirty="0"/>
          </a:p>
        </p:txBody>
      </p:sp>
      <p:sp>
        <p:nvSpPr>
          <p:cNvPr id="16" name="Subtitle 15"/>
          <p:cNvSpPr>
            <a:spLocks noGrp="1"/>
          </p:cNvSpPr>
          <p:nvPr>
            <p:ph type="subTitle" idx="1"/>
          </p:nvPr>
        </p:nvSpPr>
        <p:spPr>
          <a:xfrm>
            <a:off x="1225549" y="2819400"/>
            <a:ext cx="7918451" cy="3886200"/>
          </a:xfrm>
        </p:spPr>
        <p:txBody>
          <a:bodyPr>
            <a:normAutofit/>
          </a:bodyPr>
          <a:lstStyle/>
          <a:p>
            <a:pPr marL="457200" indent="-457200" algn="l">
              <a:buFont typeface="Wingdings" panose="05000000000000000000" pitchFamily="2" charset="2"/>
              <a:buChar char="Ø"/>
            </a:pPr>
            <a:r>
              <a:rPr lang="en-US" altLang="en-US" sz="2400" b="1" dirty="0">
                <a:solidFill>
                  <a:schemeClr val="tx1"/>
                </a:solidFill>
                <a:latin typeface="Arial Black" pitchFamily="34" charset="0"/>
                <a:cs typeface="Times New Roman" pitchFamily="18" charset="0"/>
              </a:rPr>
              <a:t>The Mark I was constructed out of switches, relays, rotating shafts, and clutches, and was described as sounding like a "roomful of ladies knitting." The machine contained more than 750,000 components, was 50 feet long, 8 feet tall, and weighed approximately 5 tons! </a:t>
            </a:r>
          </a:p>
          <a:p>
            <a:pPr marL="457200" indent="-457200" algn="l">
              <a:buFont typeface="Wingdings" panose="05000000000000000000" pitchFamily="2" charset="2"/>
              <a:buChar char="Ø"/>
            </a:pPr>
            <a:endParaRPr lang="en-US" sz="2400" b="1" dirty="0" smtClean="0">
              <a:solidFill>
                <a:schemeClr val="tx1"/>
              </a:solidFill>
            </a:endParaRPr>
          </a:p>
        </p:txBody>
      </p:sp>
    </p:spTree>
    <p:extLst>
      <p:ext uri="{BB962C8B-B14F-4D97-AF65-F5344CB8AC3E}">
        <p14:creationId xmlns:p14="http://schemas.microsoft.com/office/powerpoint/2010/main" val="2985976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5549" y="1227138"/>
            <a:ext cx="7918451" cy="1470025"/>
          </a:xfrm>
        </p:spPr>
        <p:txBody>
          <a:bodyPr>
            <a:normAutofit/>
          </a:bodyPr>
          <a:lstStyle/>
          <a:p>
            <a:endParaRPr lang="en-US" sz="6000" b="1" dirty="0"/>
          </a:p>
        </p:txBody>
      </p:sp>
      <p:sp>
        <p:nvSpPr>
          <p:cNvPr id="16" name="Subtitle 15"/>
          <p:cNvSpPr>
            <a:spLocks noGrp="1"/>
          </p:cNvSpPr>
          <p:nvPr>
            <p:ph type="subTitle" idx="1"/>
          </p:nvPr>
        </p:nvSpPr>
        <p:spPr>
          <a:xfrm>
            <a:off x="1225549" y="2362200"/>
            <a:ext cx="7918451" cy="4343400"/>
          </a:xfrm>
        </p:spPr>
        <p:txBody>
          <a:bodyPr>
            <a:normAutofit/>
          </a:bodyPr>
          <a:lstStyle/>
          <a:p>
            <a:pPr marL="457200" indent="-457200" algn="l">
              <a:buFont typeface="Wingdings" panose="05000000000000000000" pitchFamily="2" charset="2"/>
              <a:buChar char="Ø"/>
            </a:pPr>
            <a:endParaRPr lang="en-US" sz="2400" b="1" dirty="0" smtClean="0">
              <a:solidFill>
                <a:schemeClr val="tx1"/>
              </a:solidFill>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5549" y="2843213"/>
            <a:ext cx="7934326" cy="116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48305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08520" y="1074737"/>
            <a:ext cx="7918451" cy="830262"/>
          </a:xfrm>
        </p:spPr>
        <p:txBody>
          <a:bodyPr>
            <a:noAutofit/>
          </a:bodyPr>
          <a:lstStyle/>
          <a:p>
            <a:r>
              <a:rPr lang="en-US" sz="3600" dirty="0" err="1">
                <a:latin typeface="Arial Black" pitchFamily="34" charset="0"/>
                <a:cs typeface="Times New Roman" pitchFamily="18" charset="0"/>
              </a:rPr>
              <a:t>Atanasoff</a:t>
            </a:r>
            <a:r>
              <a:rPr lang="en-US" sz="3600" dirty="0">
                <a:latin typeface="Arial Black" pitchFamily="34" charset="0"/>
                <a:cs typeface="Times New Roman" pitchFamily="18" charset="0"/>
              </a:rPr>
              <a:t>-Berry Computer (ABC)</a:t>
            </a:r>
            <a:endParaRPr lang="en-US" sz="3600" b="1" dirty="0"/>
          </a:p>
        </p:txBody>
      </p:sp>
      <p:sp>
        <p:nvSpPr>
          <p:cNvPr id="16" name="Subtitle 15"/>
          <p:cNvSpPr>
            <a:spLocks noGrp="1"/>
          </p:cNvSpPr>
          <p:nvPr>
            <p:ph type="subTitle" idx="1"/>
          </p:nvPr>
        </p:nvSpPr>
        <p:spPr>
          <a:xfrm>
            <a:off x="1222375" y="1870868"/>
            <a:ext cx="7918451" cy="3124200"/>
          </a:xfrm>
        </p:spPr>
        <p:txBody>
          <a:bodyPr>
            <a:normAutofit/>
          </a:bodyPr>
          <a:lstStyle/>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The first electronic computer built between 1939 –1942.</a:t>
            </a:r>
          </a:p>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Created by John </a:t>
            </a:r>
            <a:r>
              <a:rPr lang="en-US" altLang="en-US" sz="2400" b="1" dirty="0" err="1">
                <a:solidFill>
                  <a:schemeClr val="tx1"/>
                </a:solidFill>
                <a:latin typeface="Arial Black" pitchFamily="34" charset="0"/>
                <a:cs typeface="Times New Roman" pitchFamily="18" charset="0"/>
              </a:rPr>
              <a:t>Atanasoff</a:t>
            </a:r>
            <a:r>
              <a:rPr lang="en-US" altLang="en-US" sz="2400" b="1" dirty="0">
                <a:solidFill>
                  <a:schemeClr val="tx1"/>
                </a:solidFill>
                <a:latin typeface="Arial Black" pitchFamily="34" charset="0"/>
                <a:cs typeface="Times New Roman" pitchFamily="18" charset="0"/>
              </a:rPr>
              <a:t> and Clifford Berry at Iowa State University</a:t>
            </a:r>
          </a:p>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Used the Binary System (1’s and 0’s)</a:t>
            </a:r>
          </a:p>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Used </a:t>
            </a:r>
            <a:r>
              <a:rPr lang="en-US" altLang="en-US" sz="2400" b="1" dirty="0" err="1">
                <a:solidFill>
                  <a:schemeClr val="tx1"/>
                </a:solidFill>
                <a:latin typeface="Arial Black" pitchFamily="34" charset="0"/>
                <a:cs typeface="Times New Roman" pitchFamily="18" charset="0"/>
              </a:rPr>
              <a:t>Vaccum</a:t>
            </a:r>
            <a:r>
              <a:rPr lang="en-US" altLang="en-US" sz="2400" b="1" dirty="0">
                <a:solidFill>
                  <a:schemeClr val="tx1"/>
                </a:solidFill>
                <a:latin typeface="Arial Black" pitchFamily="34" charset="0"/>
                <a:cs typeface="Times New Roman" pitchFamily="18" charset="0"/>
              </a:rPr>
              <a:t> Tubes and switches</a:t>
            </a:r>
          </a:p>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Did not get recognized until 50 years later</a:t>
            </a:r>
            <a:endParaRPr lang="en-US" sz="2400" b="1" dirty="0" smtClean="0">
              <a:solidFill>
                <a:schemeClr val="tx1"/>
              </a:solidFill>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4774484"/>
            <a:ext cx="1600200" cy="2099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11412" y="4774484"/>
            <a:ext cx="1449751" cy="2118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46427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5549" y="1227138"/>
            <a:ext cx="7918451" cy="1470025"/>
          </a:xfrm>
        </p:spPr>
        <p:txBody>
          <a:bodyPr>
            <a:normAutofit/>
          </a:bodyPr>
          <a:lstStyle/>
          <a:p>
            <a:r>
              <a:rPr lang="en-US" sz="6000" b="1" dirty="0" smtClean="0"/>
              <a:t>Objectives &amp; Goals</a:t>
            </a:r>
            <a:endParaRPr lang="en-US" sz="6000" b="1" dirty="0"/>
          </a:p>
        </p:txBody>
      </p:sp>
      <p:sp>
        <p:nvSpPr>
          <p:cNvPr id="16" name="Subtitle 15"/>
          <p:cNvSpPr>
            <a:spLocks noGrp="1"/>
          </p:cNvSpPr>
          <p:nvPr>
            <p:ph type="subTitle" idx="1"/>
          </p:nvPr>
        </p:nvSpPr>
        <p:spPr>
          <a:xfrm>
            <a:off x="1225549" y="2362200"/>
            <a:ext cx="7918451" cy="4343400"/>
          </a:xfrm>
        </p:spPr>
        <p:txBody>
          <a:bodyPr>
            <a:normAutofit/>
          </a:bodyPr>
          <a:lstStyle/>
          <a:p>
            <a:pPr marL="457200" indent="-457200" algn="l">
              <a:buFont typeface="Wingdings" panose="05000000000000000000" pitchFamily="2" charset="2"/>
              <a:buChar char="Ø"/>
            </a:pPr>
            <a:r>
              <a:rPr lang="en-US" sz="2800" b="1" dirty="0" smtClean="0">
                <a:solidFill>
                  <a:schemeClr val="tx1"/>
                </a:solidFill>
              </a:rPr>
              <a:t>Technology led up to the modern day computer.</a:t>
            </a:r>
          </a:p>
          <a:p>
            <a:pPr marL="457200" indent="-457200" algn="l">
              <a:buFont typeface="Wingdings" panose="05000000000000000000" pitchFamily="2" charset="2"/>
              <a:buChar char="Ø"/>
            </a:pPr>
            <a:r>
              <a:rPr lang="en-US" sz="2800" b="1" dirty="0" smtClean="0">
                <a:solidFill>
                  <a:schemeClr val="tx1"/>
                </a:solidFill>
              </a:rPr>
              <a:t>Define a Computer</a:t>
            </a:r>
          </a:p>
          <a:p>
            <a:pPr marL="457200" indent="-457200" algn="l">
              <a:buFont typeface="Wingdings" panose="05000000000000000000" pitchFamily="2" charset="2"/>
              <a:buChar char="Ø"/>
            </a:pPr>
            <a:r>
              <a:rPr lang="en-US" sz="2800" b="1" dirty="0" smtClean="0">
                <a:solidFill>
                  <a:schemeClr val="tx1"/>
                </a:solidFill>
              </a:rPr>
              <a:t>Women contribution in the development of computers</a:t>
            </a:r>
          </a:p>
          <a:p>
            <a:pPr marL="457200" indent="-457200" algn="l">
              <a:buFont typeface="Wingdings" panose="05000000000000000000" pitchFamily="2" charset="2"/>
              <a:buChar char="Ø"/>
            </a:pPr>
            <a:r>
              <a:rPr lang="en-US" sz="2800" b="1" dirty="0" smtClean="0">
                <a:solidFill>
                  <a:schemeClr val="tx1"/>
                </a:solidFill>
              </a:rPr>
              <a:t> Role of government in the development of computers</a:t>
            </a:r>
          </a:p>
          <a:p>
            <a:pPr marL="457200" indent="-457200" algn="l">
              <a:buFont typeface="Wingdings" panose="05000000000000000000" pitchFamily="2" charset="2"/>
              <a:buChar char="Ø"/>
            </a:pPr>
            <a:r>
              <a:rPr lang="en-US" sz="2800" b="1" dirty="0" smtClean="0">
                <a:solidFill>
                  <a:schemeClr val="tx1"/>
                </a:solidFill>
              </a:rPr>
              <a:t>Role of War World II in the development of computers</a:t>
            </a:r>
          </a:p>
          <a:p>
            <a:pPr marL="457200" indent="-457200" algn="l">
              <a:buFont typeface="Wingdings" panose="05000000000000000000" pitchFamily="2" charset="2"/>
              <a:buChar char="Ø"/>
            </a:pPr>
            <a:endParaRPr lang="en-US" sz="2400" b="1" dirty="0" smtClean="0">
              <a:solidFill>
                <a:schemeClr val="tx1"/>
              </a:solidFill>
            </a:endParaRPr>
          </a:p>
        </p:txBody>
      </p:sp>
    </p:spTree>
    <p:extLst>
      <p:ext uri="{BB962C8B-B14F-4D97-AF65-F5344CB8AC3E}">
        <p14:creationId xmlns:p14="http://schemas.microsoft.com/office/powerpoint/2010/main" val="39862571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5549" y="723899"/>
            <a:ext cx="7918451" cy="646258"/>
          </a:xfrm>
        </p:spPr>
        <p:txBody>
          <a:bodyPr>
            <a:normAutofit fontScale="90000"/>
          </a:bodyPr>
          <a:lstStyle/>
          <a:p>
            <a:r>
              <a:rPr lang="en-US" sz="6000" dirty="0">
                <a:latin typeface="Arial Black" pitchFamily="34" charset="0"/>
                <a:cs typeface="Times New Roman" pitchFamily="18" charset="0"/>
              </a:rPr>
              <a:t>ENIAC</a:t>
            </a:r>
            <a:endParaRPr lang="en-US" sz="6000" b="1" dirty="0"/>
          </a:p>
        </p:txBody>
      </p:sp>
      <p:sp>
        <p:nvSpPr>
          <p:cNvPr id="16" name="Subtitle 15"/>
          <p:cNvSpPr>
            <a:spLocks noGrp="1"/>
          </p:cNvSpPr>
          <p:nvPr>
            <p:ph type="subTitle" idx="1"/>
          </p:nvPr>
        </p:nvSpPr>
        <p:spPr>
          <a:xfrm>
            <a:off x="1239404" y="4651664"/>
            <a:ext cx="7918451" cy="2209800"/>
          </a:xfrm>
        </p:spPr>
        <p:txBody>
          <a:bodyPr>
            <a:normAutofit/>
          </a:bodyPr>
          <a:lstStyle/>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Created by John </a:t>
            </a:r>
            <a:r>
              <a:rPr lang="en-US" altLang="en-US" sz="2400" b="1" dirty="0" err="1">
                <a:solidFill>
                  <a:schemeClr val="tx1"/>
                </a:solidFill>
                <a:latin typeface="Arial Black" pitchFamily="34" charset="0"/>
                <a:cs typeface="Times New Roman" pitchFamily="18" charset="0"/>
              </a:rPr>
              <a:t>Mauchly</a:t>
            </a:r>
            <a:r>
              <a:rPr lang="en-US" altLang="en-US" sz="2400" b="1" dirty="0">
                <a:solidFill>
                  <a:schemeClr val="tx1"/>
                </a:solidFill>
                <a:latin typeface="Arial Black" pitchFamily="34" charset="0"/>
                <a:cs typeface="Times New Roman" pitchFamily="18" charset="0"/>
              </a:rPr>
              <a:t> and J. </a:t>
            </a:r>
            <a:r>
              <a:rPr lang="en-US" altLang="en-US" sz="2400" b="1" dirty="0" err="1">
                <a:solidFill>
                  <a:schemeClr val="tx1"/>
                </a:solidFill>
                <a:latin typeface="Arial Black" pitchFamily="34" charset="0"/>
                <a:cs typeface="Times New Roman" pitchFamily="18" charset="0"/>
              </a:rPr>
              <a:t>Presper</a:t>
            </a:r>
            <a:r>
              <a:rPr lang="en-US" altLang="en-US" sz="2400" b="1" dirty="0">
                <a:solidFill>
                  <a:schemeClr val="tx1"/>
                </a:solidFill>
                <a:latin typeface="Arial Black" pitchFamily="34" charset="0"/>
                <a:cs typeface="Times New Roman" pitchFamily="18" charset="0"/>
              </a:rPr>
              <a:t> Eckert in 1943</a:t>
            </a:r>
          </a:p>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ENIAC – </a:t>
            </a:r>
            <a:r>
              <a:rPr lang="en-US" altLang="en-US" sz="2400" b="1" u="sng" dirty="0">
                <a:solidFill>
                  <a:schemeClr val="tx1"/>
                </a:solidFill>
                <a:latin typeface="Arial Black" pitchFamily="34" charset="0"/>
                <a:cs typeface="Times New Roman" pitchFamily="18" charset="0"/>
              </a:rPr>
              <a:t>E</a:t>
            </a:r>
            <a:r>
              <a:rPr lang="en-US" altLang="en-US" sz="2400" b="1" dirty="0">
                <a:solidFill>
                  <a:schemeClr val="tx1"/>
                </a:solidFill>
                <a:latin typeface="Arial Black" pitchFamily="34" charset="0"/>
                <a:cs typeface="Times New Roman" pitchFamily="18" charset="0"/>
              </a:rPr>
              <a:t>lectronic </a:t>
            </a:r>
            <a:r>
              <a:rPr lang="en-US" altLang="en-US" sz="2400" b="1" u="sng" dirty="0">
                <a:solidFill>
                  <a:schemeClr val="tx1"/>
                </a:solidFill>
                <a:latin typeface="Arial Black" pitchFamily="34" charset="0"/>
                <a:cs typeface="Times New Roman" pitchFamily="18" charset="0"/>
              </a:rPr>
              <a:t>N</a:t>
            </a:r>
            <a:r>
              <a:rPr lang="en-US" altLang="en-US" sz="2400" b="1" dirty="0">
                <a:solidFill>
                  <a:schemeClr val="tx1"/>
                </a:solidFill>
                <a:latin typeface="Arial Black" pitchFamily="34" charset="0"/>
                <a:cs typeface="Times New Roman" pitchFamily="18" charset="0"/>
              </a:rPr>
              <a:t>umerical </a:t>
            </a:r>
            <a:r>
              <a:rPr lang="en-US" altLang="en-US" sz="2400" b="1" u="sng" dirty="0">
                <a:solidFill>
                  <a:schemeClr val="tx1"/>
                </a:solidFill>
                <a:latin typeface="Arial Black" pitchFamily="34" charset="0"/>
                <a:cs typeface="Times New Roman" pitchFamily="18" charset="0"/>
              </a:rPr>
              <a:t>I</a:t>
            </a:r>
            <a:r>
              <a:rPr lang="en-US" altLang="en-US" sz="2400" b="1" dirty="0">
                <a:solidFill>
                  <a:schemeClr val="tx1"/>
                </a:solidFill>
                <a:latin typeface="Arial Black" pitchFamily="34" charset="0"/>
                <a:cs typeface="Times New Roman" pitchFamily="18" charset="0"/>
              </a:rPr>
              <a:t>ntegration </a:t>
            </a:r>
            <a:r>
              <a:rPr lang="en-US" altLang="en-US" sz="2400" b="1" u="sng" dirty="0">
                <a:solidFill>
                  <a:schemeClr val="tx1"/>
                </a:solidFill>
                <a:latin typeface="Arial Black" pitchFamily="34" charset="0"/>
                <a:cs typeface="Times New Roman" pitchFamily="18" charset="0"/>
              </a:rPr>
              <a:t>a</a:t>
            </a:r>
            <a:r>
              <a:rPr lang="en-US" altLang="en-US" sz="2400" b="1" dirty="0">
                <a:solidFill>
                  <a:schemeClr val="tx1"/>
                </a:solidFill>
                <a:latin typeface="Arial Black" pitchFamily="34" charset="0"/>
                <a:cs typeface="Times New Roman" pitchFamily="18" charset="0"/>
              </a:rPr>
              <a:t>nd </a:t>
            </a:r>
            <a:r>
              <a:rPr lang="en-US" altLang="en-US" sz="2400" b="1" u="sng" dirty="0">
                <a:solidFill>
                  <a:schemeClr val="tx1"/>
                </a:solidFill>
                <a:latin typeface="Arial Black" pitchFamily="34" charset="0"/>
                <a:cs typeface="Times New Roman" pitchFamily="18" charset="0"/>
              </a:rPr>
              <a:t>C</a:t>
            </a:r>
            <a:r>
              <a:rPr lang="en-US" altLang="en-US" sz="2400" b="1" dirty="0">
                <a:solidFill>
                  <a:schemeClr val="tx1"/>
                </a:solidFill>
                <a:latin typeface="Arial Black" pitchFamily="34" charset="0"/>
                <a:cs typeface="Times New Roman" pitchFamily="18" charset="0"/>
              </a:rPr>
              <a:t>alculator</a:t>
            </a:r>
          </a:p>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Built at the Univ. of  Pennsylvania</a:t>
            </a:r>
          </a:p>
          <a:p>
            <a:pPr marL="457200" indent="-457200" algn="l">
              <a:buFont typeface="Wingdings" panose="05000000000000000000" pitchFamily="2" charset="2"/>
              <a:buChar char="Ø"/>
            </a:pPr>
            <a:endParaRPr lang="en-US" sz="2400" b="1" dirty="0" smtClean="0">
              <a:solidFill>
                <a:schemeClr val="tx1"/>
              </a:solidFill>
            </a:endParaRP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1447799"/>
            <a:ext cx="4041775" cy="327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15316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5549" y="1227138"/>
            <a:ext cx="7918451" cy="1470025"/>
          </a:xfrm>
        </p:spPr>
        <p:txBody>
          <a:bodyPr>
            <a:normAutofit fontScale="90000"/>
          </a:bodyPr>
          <a:lstStyle/>
          <a:p>
            <a:r>
              <a:rPr lang="en-US" sz="6000" dirty="0">
                <a:latin typeface="Arial Black" pitchFamily="34" charset="0"/>
                <a:cs typeface="Times New Roman" pitchFamily="18" charset="0"/>
              </a:rPr>
              <a:t>First Generation Computers</a:t>
            </a:r>
            <a:endParaRPr lang="en-US" sz="6000" b="1" dirty="0"/>
          </a:p>
        </p:txBody>
      </p:sp>
      <p:sp>
        <p:nvSpPr>
          <p:cNvPr id="16" name="Subtitle 15"/>
          <p:cNvSpPr>
            <a:spLocks noGrp="1"/>
          </p:cNvSpPr>
          <p:nvPr>
            <p:ph type="subTitle" idx="1"/>
          </p:nvPr>
        </p:nvSpPr>
        <p:spPr>
          <a:xfrm>
            <a:off x="1225549" y="3124200"/>
            <a:ext cx="7918451" cy="3733800"/>
          </a:xfrm>
        </p:spPr>
        <p:txBody>
          <a:bodyPr>
            <a:normAutofit/>
          </a:bodyPr>
          <a:lstStyle/>
          <a:p>
            <a:pPr marL="342900" indent="-342900">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ABC</a:t>
            </a:r>
          </a:p>
          <a:p>
            <a:pPr marL="342900" indent="-342900">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ENIAC</a:t>
            </a:r>
          </a:p>
          <a:p>
            <a:pPr marL="342900" indent="-342900">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EDVAC</a:t>
            </a:r>
          </a:p>
          <a:p>
            <a:pPr marL="342900" indent="-342900">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EDSAC</a:t>
            </a:r>
          </a:p>
          <a:p>
            <a:pPr marL="342900" indent="-342900">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UNIVAC</a:t>
            </a:r>
          </a:p>
        </p:txBody>
      </p:sp>
    </p:spTree>
    <p:extLst>
      <p:ext uri="{BB962C8B-B14F-4D97-AF65-F5344CB8AC3E}">
        <p14:creationId xmlns:p14="http://schemas.microsoft.com/office/powerpoint/2010/main" val="14622283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5549" y="1227138"/>
            <a:ext cx="7918451" cy="1470025"/>
          </a:xfrm>
        </p:spPr>
        <p:txBody>
          <a:bodyPr>
            <a:normAutofit/>
          </a:bodyPr>
          <a:lstStyle/>
          <a:p>
            <a:r>
              <a:rPr lang="en-US" sz="6000" dirty="0">
                <a:latin typeface="Arial Black" pitchFamily="34" charset="0"/>
                <a:cs typeface="Times New Roman" pitchFamily="18" charset="0"/>
              </a:rPr>
              <a:t>Computer</a:t>
            </a:r>
            <a:endParaRPr lang="en-US" sz="6000" b="1" dirty="0"/>
          </a:p>
        </p:txBody>
      </p:sp>
      <p:sp>
        <p:nvSpPr>
          <p:cNvPr id="16" name="Subtitle 15"/>
          <p:cNvSpPr>
            <a:spLocks noGrp="1"/>
          </p:cNvSpPr>
          <p:nvPr>
            <p:ph type="subTitle" idx="1"/>
          </p:nvPr>
        </p:nvSpPr>
        <p:spPr>
          <a:xfrm>
            <a:off x="1225549" y="3124200"/>
            <a:ext cx="7918451" cy="3581400"/>
          </a:xfrm>
        </p:spPr>
        <p:txBody>
          <a:bodyPr>
            <a:normAutofit/>
          </a:bodyPr>
          <a:lstStyle/>
          <a:p>
            <a:pPr marL="457200" indent="-457200" algn="l">
              <a:buFont typeface="Wingdings" panose="05000000000000000000" pitchFamily="2" charset="2"/>
              <a:buChar char="Ø"/>
            </a:pPr>
            <a:r>
              <a:rPr lang="en-US" altLang="en-US" sz="2400" b="1" u="sng" dirty="0">
                <a:solidFill>
                  <a:schemeClr val="tx1"/>
                </a:solidFill>
                <a:latin typeface="Arial Black" pitchFamily="34" charset="0"/>
                <a:cs typeface="Times New Roman" pitchFamily="18" charset="0"/>
              </a:rPr>
              <a:t>Is an electronic machine that accepts data, processes it according to instructions, and provides the results as new data.  A computer can make simple decisions and comparisons.</a:t>
            </a:r>
          </a:p>
          <a:p>
            <a:pPr algn="l"/>
            <a:endParaRPr lang="en-US" sz="2400" b="1" dirty="0" smtClean="0">
              <a:solidFill>
                <a:schemeClr val="tx1"/>
              </a:solidFill>
            </a:endParaRPr>
          </a:p>
        </p:txBody>
      </p:sp>
    </p:spTree>
    <p:extLst>
      <p:ext uri="{BB962C8B-B14F-4D97-AF65-F5344CB8AC3E}">
        <p14:creationId xmlns:p14="http://schemas.microsoft.com/office/powerpoint/2010/main" val="31207463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5549" y="1227138"/>
            <a:ext cx="7918451" cy="1470025"/>
          </a:xfrm>
        </p:spPr>
        <p:txBody>
          <a:bodyPr>
            <a:normAutofit fontScale="90000"/>
          </a:bodyPr>
          <a:lstStyle/>
          <a:p>
            <a:r>
              <a:rPr lang="en-US" sz="6000" dirty="0">
                <a:latin typeface="Arial Black" pitchFamily="34" charset="0"/>
                <a:cs typeface="Times New Roman" pitchFamily="18" charset="0"/>
              </a:rPr>
              <a:t>2</a:t>
            </a:r>
            <a:r>
              <a:rPr lang="en-US" sz="6000" baseline="30000" dirty="0">
                <a:latin typeface="Arial Black" pitchFamily="34" charset="0"/>
                <a:cs typeface="Times New Roman" pitchFamily="18" charset="0"/>
              </a:rPr>
              <a:t>nd</a:t>
            </a:r>
            <a:r>
              <a:rPr lang="en-US" sz="6000" dirty="0">
                <a:latin typeface="Arial Black" pitchFamily="34" charset="0"/>
                <a:cs typeface="Times New Roman" pitchFamily="18" charset="0"/>
              </a:rPr>
              <a:t> – 4</a:t>
            </a:r>
            <a:r>
              <a:rPr lang="en-US" sz="6000" baseline="30000" dirty="0">
                <a:latin typeface="Arial Black" pitchFamily="34" charset="0"/>
                <a:cs typeface="Times New Roman" pitchFamily="18" charset="0"/>
              </a:rPr>
              <a:t>th</a:t>
            </a:r>
            <a:r>
              <a:rPr lang="en-US" sz="6000" dirty="0">
                <a:latin typeface="Arial Black" pitchFamily="34" charset="0"/>
                <a:cs typeface="Times New Roman" pitchFamily="18" charset="0"/>
              </a:rPr>
              <a:t> Generation Computers</a:t>
            </a:r>
            <a:endParaRPr lang="en-US" sz="6000" b="1" dirty="0"/>
          </a:p>
        </p:txBody>
      </p:sp>
      <p:sp>
        <p:nvSpPr>
          <p:cNvPr id="16" name="Subtitle 15"/>
          <p:cNvSpPr>
            <a:spLocks noGrp="1"/>
          </p:cNvSpPr>
          <p:nvPr>
            <p:ph type="subTitle" idx="1"/>
          </p:nvPr>
        </p:nvSpPr>
        <p:spPr>
          <a:xfrm>
            <a:off x="1225549" y="3432968"/>
            <a:ext cx="7918451" cy="3272632"/>
          </a:xfrm>
        </p:spPr>
        <p:txBody>
          <a:bodyPr>
            <a:normAutofit/>
          </a:bodyPr>
          <a:lstStyle/>
          <a:p>
            <a:pPr algn="l">
              <a:buFont typeface="Wingdings" pitchFamily="2" charset="2"/>
              <a:buChar char="Ø"/>
            </a:pPr>
            <a:r>
              <a:rPr lang="en-US" altLang="en-US" sz="2400" b="1" dirty="0">
                <a:solidFill>
                  <a:schemeClr val="tx1"/>
                </a:solidFill>
                <a:latin typeface="Arial Black" pitchFamily="34" charset="0"/>
                <a:cs typeface="Times New Roman" pitchFamily="18" charset="0"/>
              </a:rPr>
              <a:t>Stored Program Computer</a:t>
            </a:r>
          </a:p>
          <a:p>
            <a:pPr algn="l">
              <a:buFont typeface="Wingdings" pitchFamily="2" charset="2"/>
              <a:buChar char="Ø"/>
            </a:pPr>
            <a:r>
              <a:rPr lang="en-US" altLang="en-US" sz="2400" b="1" dirty="0">
                <a:solidFill>
                  <a:schemeClr val="tx1"/>
                </a:solidFill>
                <a:latin typeface="Arial Black" pitchFamily="34" charset="0"/>
                <a:cs typeface="Times New Roman" pitchFamily="18" charset="0"/>
              </a:rPr>
              <a:t>High-Level Programming Language</a:t>
            </a:r>
          </a:p>
          <a:p>
            <a:pPr algn="l">
              <a:buFont typeface="Wingdings" pitchFamily="2" charset="2"/>
              <a:buChar char="Ø"/>
            </a:pPr>
            <a:r>
              <a:rPr lang="en-US" altLang="en-US" sz="2400" b="1" dirty="0">
                <a:solidFill>
                  <a:schemeClr val="tx1"/>
                </a:solidFill>
                <a:latin typeface="Arial Black" pitchFamily="34" charset="0"/>
                <a:cs typeface="Times New Roman" pitchFamily="18" charset="0"/>
              </a:rPr>
              <a:t>Mainframes</a:t>
            </a:r>
          </a:p>
          <a:p>
            <a:pPr marL="457200" indent="-457200" algn="l">
              <a:buFont typeface="Wingdings" panose="05000000000000000000" pitchFamily="2" charset="2"/>
              <a:buChar char="Ø"/>
            </a:pPr>
            <a:endParaRPr lang="en-US" sz="2400" b="1" dirty="0" smtClean="0">
              <a:solidFill>
                <a:schemeClr val="tx1"/>
              </a:solidFill>
            </a:endParaRPr>
          </a:p>
        </p:txBody>
      </p:sp>
    </p:spTree>
    <p:extLst>
      <p:ext uri="{BB962C8B-B14F-4D97-AF65-F5344CB8AC3E}">
        <p14:creationId xmlns:p14="http://schemas.microsoft.com/office/powerpoint/2010/main" val="3270049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2375" y="1074737"/>
            <a:ext cx="7918451" cy="1058862"/>
          </a:xfrm>
        </p:spPr>
        <p:txBody>
          <a:bodyPr>
            <a:normAutofit/>
          </a:bodyPr>
          <a:lstStyle/>
          <a:p>
            <a:r>
              <a:rPr lang="en-US" sz="3600" dirty="0">
                <a:latin typeface="Arial Black" pitchFamily="34" charset="0"/>
              </a:rPr>
              <a:t>The </a:t>
            </a:r>
            <a:r>
              <a:rPr lang="en-US" sz="3600" dirty="0">
                <a:latin typeface="Arial Black" pitchFamily="34" charset="0"/>
                <a:cs typeface="Times New Roman" pitchFamily="18" charset="0"/>
              </a:rPr>
              <a:t>Stored</a:t>
            </a:r>
            <a:r>
              <a:rPr lang="en-US" sz="3600" dirty="0">
                <a:latin typeface="Arial Black" pitchFamily="34" charset="0"/>
              </a:rPr>
              <a:t> </a:t>
            </a:r>
            <a:r>
              <a:rPr lang="en-US" sz="3600" dirty="0">
                <a:latin typeface="Arial Black" pitchFamily="34" charset="0"/>
                <a:cs typeface="Times New Roman" pitchFamily="18" charset="0"/>
              </a:rPr>
              <a:t>Program</a:t>
            </a:r>
            <a:r>
              <a:rPr lang="en-US" sz="3600" dirty="0">
                <a:latin typeface="Arial Black" pitchFamily="34" charset="0"/>
              </a:rPr>
              <a:t> Computer</a:t>
            </a:r>
            <a:endParaRPr lang="en-US" sz="3600" b="1" dirty="0"/>
          </a:p>
        </p:txBody>
      </p:sp>
      <p:sp>
        <p:nvSpPr>
          <p:cNvPr id="16" name="Subtitle 15"/>
          <p:cNvSpPr>
            <a:spLocks noGrp="1"/>
          </p:cNvSpPr>
          <p:nvPr>
            <p:ph type="subTitle" idx="1"/>
          </p:nvPr>
        </p:nvSpPr>
        <p:spPr>
          <a:xfrm>
            <a:off x="1225549" y="2514600"/>
            <a:ext cx="7918451" cy="4191000"/>
          </a:xfrm>
        </p:spPr>
        <p:txBody>
          <a:bodyPr>
            <a:normAutofit/>
          </a:bodyPr>
          <a:lstStyle/>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Alan Turing and John von Neumann came up with the idea of </a:t>
            </a:r>
            <a:r>
              <a:rPr lang="en-US" altLang="en-US" sz="2400" b="1" u="sng" dirty="0">
                <a:solidFill>
                  <a:schemeClr val="tx1"/>
                </a:solidFill>
                <a:latin typeface="Arial Black" pitchFamily="34" charset="0"/>
                <a:cs typeface="Times New Roman" pitchFamily="18" charset="0"/>
              </a:rPr>
              <a:t>stored programs </a:t>
            </a:r>
            <a:r>
              <a:rPr lang="en-US" altLang="en-US" sz="2400" b="1" dirty="0">
                <a:solidFill>
                  <a:schemeClr val="tx1"/>
                </a:solidFill>
                <a:latin typeface="Arial Black" pitchFamily="34" charset="0"/>
                <a:cs typeface="Times New Roman" pitchFamily="18" charset="0"/>
              </a:rPr>
              <a:t>in a publication</a:t>
            </a:r>
            <a:r>
              <a:rPr lang="en-US" altLang="en-US" sz="2400" dirty="0">
                <a:solidFill>
                  <a:schemeClr val="tx1"/>
                </a:solidFill>
                <a:latin typeface="Arial Black" pitchFamily="34" charset="0"/>
                <a:cs typeface="Times New Roman" pitchFamily="18" charset="0"/>
              </a:rPr>
              <a:t>.</a:t>
            </a:r>
          </a:p>
          <a:p>
            <a:pPr marL="342900" indent="-342900" algn="l">
              <a:buFont typeface="Arial" panose="020B0604020202020204" pitchFamily="34" charset="0"/>
              <a:buChar char="•"/>
            </a:pPr>
            <a:r>
              <a:rPr lang="en-US" altLang="en-US" sz="2400" b="1" dirty="0">
                <a:solidFill>
                  <a:schemeClr val="tx1"/>
                </a:solidFill>
                <a:latin typeface="Arial Black" pitchFamily="34" charset="0"/>
                <a:cs typeface="Times New Roman" pitchFamily="18" charset="0"/>
              </a:rPr>
              <a:t>John presented his idea of the stored program concept by storing a program on the CPU that would control the computer functions.</a:t>
            </a:r>
          </a:p>
          <a:p>
            <a:pPr marL="457200" indent="-457200" algn="l">
              <a:buFont typeface="Wingdings" panose="05000000000000000000" pitchFamily="2" charset="2"/>
              <a:buChar char="Ø"/>
            </a:pPr>
            <a:endParaRPr lang="en-US" sz="2400" b="1" dirty="0" smtClean="0">
              <a:solidFill>
                <a:schemeClr val="tx1"/>
              </a:solidFill>
            </a:endParaRPr>
          </a:p>
        </p:txBody>
      </p:sp>
    </p:spTree>
    <p:extLst>
      <p:ext uri="{BB962C8B-B14F-4D97-AF65-F5344CB8AC3E}">
        <p14:creationId xmlns:p14="http://schemas.microsoft.com/office/powerpoint/2010/main" val="24820218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5549" y="1227139"/>
            <a:ext cx="7918451" cy="1135062"/>
          </a:xfrm>
        </p:spPr>
        <p:txBody>
          <a:bodyPr>
            <a:normAutofit/>
          </a:bodyPr>
          <a:lstStyle/>
          <a:p>
            <a:r>
              <a:rPr lang="en-US" sz="6000" dirty="0">
                <a:latin typeface="Arial Black" pitchFamily="34" charset="0"/>
                <a:cs typeface="Times New Roman" pitchFamily="18" charset="0"/>
              </a:rPr>
              <a:t>Alan Turing</a:t>
            </a:r>
            <a:endParaRPr lang="en-US" sz="6000" b="1" dirty="0"/>
          </a:p>
        </p:txBody>
      </p:sp>
      <p:sp>
        <p:nvSpPr>
          <p:cNvPr id="16" name="Subtitle 15"/>
          <p:cNvSpPr>
            <a:spLocks noGrp="1"/>
          </p:cNvSpPr>
          <p:nvPr>
            <p:ph type="subTitle" idx="1"/>
          </p:nvPr>
        </p:nvSpPr>
        <p:spPr>
          <a:xfrm>
            <a:off x="1225549" y="4191000"/>
            <a:ext cx="7918451" cy="2514600"/>
          </a:xfrm>
        </p:spPr>
        <p:txBody>
          <a:bodyPr>
            <a:normAutofit/>
          </a:bodyPr>
          <a:lstStyle/>
          <a:p>
            <a:pPr marL="457200" indent="-457200" algn="l">
              <a:buFont typeface="Wingdings" panose="05000000000000000000" pitchFamily="2" charset="2"/>
              <a:buChar char="Ø"/>
            </a:pPr>
            <a:r>
              <a:rPr lang="en-US" altLang="en-US" sz="2400" b="1" dirty="0">
                <a:solidFill>
                  <a:schemeClr val="tx1"/>
                </a:solidFill>
                <a:latin typeface="Arial Black" pitchFamily="34" charset="0"/>
                <a:cs typeface="Times New Roman" pitchFamily="18" charset="0"/>
              </a:rPr>
              <a:t>Developed the idea of a universal machine. He envisioned a computer that could perform many tasks by simply changing the program instead of components</a:t>
            </a:r>
            <a:r>
              <a:rPr lang="en-US" altLang="en-US" sz="2400" b="1" dirty="0">
                <a:latin typeface="Arial Black" pitchFamily="34" charset="0"/>
                <a:cs typeface="Times New Roman" pitchFamily="18" charset="0"/>
              </a:rPr>
              <a:t>.</a:t>
            </a:r>
          </a:p>
          <a:p>
            <a:pPr marL="457200" indent="-457200" algn="l">
              <a:buFont typeface="Wingdings" panose="05000000000000000000" pitchFamily="2" charset="2"/>
              <a:buChar char="Ø"/>
            </a:pPr>
            <a:endParaRPr lang="en-US" sz="2400" b="1" dirty="0" smtClean="0">
              <a:solidFill>
                <a:schemeClr val="tx1"/>
              </a:solidFill>
            </a:endParaRPr>
          </a:p>
        </p:txBody>
      </p:sp>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9600" y="2286000"/>
            <a:ext cx="1652253"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52102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288472" y="924791"/>
            <a:ext cx="5562600" cy="1143000"/>
          </a:xfrm>
        </p:spPr>
        <p:txBody>
          <a:bodyPr>
            <a:normAutofit fontScale="90000"/>
          </a:bodyPr>
          <a:lstStyle/>
          <a:p>
            <a:pPr eaLnBrk="1" fontAlgn="auto" hangingPunct="1">
              <a:spcAft>
                <a:spcPts val="0"/>
              </a:spcAft>
              <a:defRPr/>
            </a:pPr>
            <a:r>
              <a:rPr lang="en-US" sz="4400" dirty="0" smtClean="0">
                <a:solidFill>
                  <a:schemeClr val="tx1"/>
                </a:solidFill>
                <a:latin typeface="Arial Black" pitchFamily="34" charset="0"/>
                <a:cs typeface="Times New Roman" pitchFamily="18" charset="0"/>
              </a:rPr>
              <a:t>John von Neumann</a:t>
            </a:r>
          </a:p>
        </p:txBody>
      </p:sp>
      <p:sp>
        <p:nvSpPr>
          <p:cNvPr id="33794" name="Rectangle 3"/>
          <p:cNvSpPr>
            <a:spLocks noGrp="1" noChangeArrowheads="1"/>
          </p:cNvSpPr>
          <p:nvPr>
            <p:ph idx="1"/>
          </p:nvPr>
        </p:nvSpPr>
        <p:spPr>
          <a:xfrm>
            <a:off x="1295400" y="4191000"/>
            <a:ext cx="7848600" cy="2667000"/>
          </a:xfrm>
        </p:spPr>
        <p:txBody>
          <a:bodyPr>
            <a:normAutofit/>
          </a:bodyPr>
          <a:lstStyle/>
          <a:p>
            <a:pPr eaLnBrk="1" hangingPunct="1">
              <a:buFont typeface="Wingdings" pitchFamily="2" charset="2"/>
              <a:buChar char="Ø"/>
            </a:pPr>
            <a:r>
              <a:rPr lang="en-US" altLang="en-US" sz="3200" b="1" dirty="0" smtClean="0">
                <a:latin typeface="Arial Black" pitchFamily="34" charset="0"/>
                <a:cs typeface="Times New Roman" pitchFamily="18" charset="0"/>
              </a:rPr>
              <a:t>Created the CPU which stored programs so you won’t have to flip switches or pull wires to change instructions</a:t>
            </a:r>
          </a:p>
        </p:txBody>
      </p:sp>
      <p:pic>
        <p:nvPicPr>
          <p:cNvPr id="33796" name="Picture 4" descr="C:\Documents and Settings\staffen\Desktop\Frank Staffen BACKUP\H_Drive\Visual Basic\PowerPoint\Chapter1\Von_Neuman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0900" y="749906"/>
            <a:ext cx="2234200" cy="29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53909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219200" y="762000"/>
            <a:ext cx="7924800" cy="1295400"/>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Programs</a:t>
            </a:r>
          </a:p>
        </p:txBody>
      </p:sp>
      <p:sp>
        <p:nvSpPr>
          <p:cNvPr id="34818" name="Rectangle 3"/>
          <p:cNvSpPr>
            <a:spLocks noGrp="1" noChangeArrowheads="1"/>
          </p:cNvSpPr>
          <p:nvPr>
            <p:ph idx="1"/>
          </p:nvPr>
        </p:nvSpPr>
        <p:spPr>
          <a:xfrm>
            <a:off x="1219200" y="1905000"/>
            <a:ext cx="7924800" cy="4953000"/>
          </a:xfrm>
        </p:spPr>
        <p:txBody>
          <a:bodyPr>
            <a:normAutofit fontScale="92500" lnSpcReduction="10000"/>
          </a:bodyPr>
          <a:lstStyle/>
          <a:p>
            <a:pPr eaLnBrk="1" hangingPunct="1"/>
            <a:r>
              <a:rPr lang="en-US" altLang="en-US" sz="2800" b="1" dirty="0" smtClean="0">
                <a:latin typeface="Arial Black" pitchFamily="34" charset="0"/>
                <a:cs typeface="Times New Roman" pitchFamily="18" charset="0"/>
              </a:rPr>
              <a:t>Is a list of instructions written in a special language that the computer understands.</a:t>
            </a:r>
            <a:endParaRPr lang="en-US" altLang="en-US" sz="4000" dirty="0" smtClean="0">
              <a:latin typeface="Arial Black" pitchFamily="34" charset="0"/>
              <a:cs typeface="Times New Roman" pitchFamily="18" charset="0"/>
            </a:endParaRPr>
          </a:p>
          <a:p>
            <a:pPr algn="ctr" eaLnBrk="1" hangingPunct="1">
              <a:buFont typeface="Wingdings 3" pitchFamily="18" charset="2"/>
              <a:buNone/>
            </a:pPr>
            <a:r>
              <a:rPr lang="en-US" altLang="en-US" sz="4000" dirty="0" smtClean="0">
                <a:latin typeface="Arial Black" pitchFamily="34" charset="0"/>
                <a:cs typeface="Times New Roman" pitchFamily="18" charset="0"/>
              </a:rPr>
              <a:t>CPU</a:t>
            </a:r>
            <a:endParaRPr lang="en-US" altLang="en-US" sz="4000" b="1" dirty="0" smtClean="0">
              <a:latin typeface="Arial Black" pitchFamily="34" charset="0"/>
              <a:cs typeface="Times New Roman" pitchFamily="18" charset="0"/>
            </a:endParaRPr>
          </a:p>
          <a:p>
            <a:pPr eaLnBrk="1" hangingPunct="1"/>
            <a:r>
              <a:rPr lang="en-US" altLang="en-US" sz="2800" b="1" dirty="0" smtClean="0">
                <a:latin typeface="Arial Black" pitchFamily="34" charset="0"/>
                <a:cs typeface="Times New Roman" pitchFamily="18" charset="0"/>
              </a:rPr>
              <a:t>Central Processing Unit</a:t>
            </a:r>
          </a:p>
          <a:p>
            <a:pPr eaLnBrk="1" hangingPunct="1"/>
            <a:r>
              <a:rPr lang="en-US" altLang="en-US" sz="2800" b="1" dirty="0" smtClean="0">
                <a:latin typeface="Arial Black" pitchFamily="34" charset="0"/>
                <a:cs typeface="Times New Roman" pitchFamily="18" charset="0"/>
              </a:rPr>
              <a:t>Consisted of different elements used to control all the functions of the computer electronically</a:t>
            </a:r>
          </a:p>
          <a:p>
            <a:pPr algn="ctr" eaLnBrk="1" hangingPunct="1">
              <a:buFont typeface="Wingdings 3" pitchFamily="18" charset="2"/>
              <a:buNone/>
            </a:pPr>
            <a:r>
              <a:rPr lang="en-US" altLang="en-US" sz="3600" dirty="0" smtClean="0">
                <a:latin typeface="Arial Black" pitchFamily="34" charset="0"/>
                <a:cs typeface="Times New Roman" pitchFamily="18" charset="0"/>
              </a:rPr>
              <a:t>Machine Language</a:t>
            </a:r>
            <a:endParaRPr lang="en-US" altLang="en-US" sz="3600" b="1" dirty="0" smtClean="0">
              <a:latin typeface="Arial Black" pitchFamily="34" charset="0"/>
              <a:cs typeface="Times New Roman" pitchFamily="18" charset="0"/>
            </a:endParaRPr>
          </a:p>
          <a:p>
            <a:pPr eaLnBrk="1" hangingPunct="1"/>
            <a:r>
              <a:rPr lang="en-US" altLang="en-US" sz="2800" b="1" dirty="0" smtClean="0">
                <a:latin typeface="Arial Black" pitchFamily="34" charset="0"/>
                <a:cs typeface="Times New Roman" pitchFamily="18" charset="0"/>
              </a:rPr>
              <a:t>Consists of 0’s and 1’s which represented on or off for switches.</a:t>
            </a:r>
          </a:p>
          <a:p>
            <a:pPr eaLnBrk="1" hangingPunct="1"/>
            <a:endParaRPr lang="en-US" altLang="en-US" sz="2800" b="1" dirty="0" smtClean="0">
              <a:latin typeface="Arial Black" pitchFamily="34" charset="0"/>
              <a:cs typeface="Times New Roman" pitchFamily="18" charset="0"/>
            </a:endParaRPr>
          </a:p>
          <a:p>
            <a:pPr eaLnBrk="1" hangingPunct="1"/>
            <a:endParaRPr lang="en-US" altLang="en-US" sz="2800"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42555925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219200" y="990600"/>
            <a:ext cx="7942118" cy="990600"/>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EDVAC and EDSAC</a:t>
            </a:r>
          </a:p>
        </p:txBody>
      </p:sp>
      <p:sp>
        <p:nvSpPr>
          <p:cNvPr id="35842" name="Rectangle 3"/>
          <p:cNvSpPr>
            <a:spLocks noGrp="1" noChangeArrowheads="1"/>
          </p:cNvSpPr>
          <p:nvPr>
            <p:ph idx="1"/>
          </p:nvPr>
        </p:nvSpPr>
        <p:spPr>
          <a:xfrm>
            <a:off x="1219200" y="2209800"/>
            <a:ext cx="7924800" cy="4648200"/>
          </a:xfrm>
        </p:spPr>
        <p:txBody>
          <a:bodyPr>
            <a:normAutofit fontScale="92500" lnSpcReduction="10000"/>
          </a:bodyPr>
          <a:lstStyle/>
          <a:p>
            <a:pPr eaLnBrk="1" hangingPunct="1"/>
            <a:r>
              <a:rPr lang="en-US" altLang="en-US" sz="2800" b="1" dirty="0" smtClean="0">
                <a:latin typeface="Arial Black" pitchFamily="34" charset="0"/>
                <a:cs typeface="Times New Roman" pitchFamily="18" charset="0"/>
              </a:rPr>
              <a:t>Created by </a:t>
            </a:r>
            <a:r>
              <a:rPr lang="en-US" altLang="en-US" sz="2800" b="1" dirty="0" err="1" smtClean="0">
                <a:latin typeface="Arial Black" pitchFamily="34" charset="0"/>
                <a:cs typeface="Times New Roman" pitchFamily="18" charset="0"/>
              </a:rPr>
              <a:t>Mauchly</a:t>
            </a:r>
            <a:r>
              <a:rPr lang="en-US" altLang="en-US" sz="2800" b="1" dirty="0" smtClean="0">
                <a:latin typeface="Arial Black" pitchFamily="34" charset="0"/>
                <a:cs typeface="Times New Roman" pitchFamily="18" charset="0"/>
              </a:rPr>
              <a:t>, Eckert, &amp; von Neumann</a:t>
            </a:r>
          </a:p>
          <a:p>
            <a:pPr eaLnBrk="1" hangingPunct="1"/>
            <a:r>
              <a:rPr lang="en-US" altLang="en-US" sz="2800" b="1" u="sng" dirty="0" smtClean="0">
                <a:latin typeface="Arial Black" pitchFamily="34" charset="0"/>
                <a:cs typeface="Times New Roman" pitchFamily="18" charset="0"/>
              </a:rPr>
              <a:t>EDVAC</a:t>
            </a:r>
            <a:r>
              <a:rPr lang="en-US" altLang="en-US" sz="2800" b="1" dirty="0" smtClean="0">
                <a:latin typeface="Arial Black" pitchFamily="34" charset="0"/>
                <a:cs typeface="Times New Roman" pitchFamily="18" charset="0"/>
              </a:rPr>
              <a:t> – Electronic Discrete Variable Automatic Computer </a:t>
            </a:r>
          </a:p>
          <a:p>
            <a:pPr eaLnBrk="1" hangingPunct="1"/>
            <a:r>
              <a:rPr lang="en-US" altLang="en-US" sz="2800" b="1" u="sng" dirty="0" smtClean="0">
                <a:latin typeface="Arial Black" pitchFamily="34" charset="0"/>
                <a:cs typeface="Times New Roman" pitchFamily="18" charset="0"/>
              </a:rPr>
              <a:t>EDSAC</a:t>
            </a:r>
            <a:r>
              <a:rPr lang="en-US" altLang="en-US" sz="2800" b="1" dirty="0" smtClean="0">
                <a:latin typeface="Arial Black" pitchFamily="34" charset="0"/>
                <a:cs typeface="Times New Roman" pitchFamily="18" charset="0"/>
              </a:rPr>
              <a:t> – Electronic Delay Storage Automatic Computer</a:t>
            </a:r>
          </a:p>
          <a:p>
            <a:pPr eaLnBrk="1" hangingPunct="1"/>
            <a:r>
              <a:rPr lang="en-US" altLang="en-US" sz="2800" b="1" dirty="0" smtClean="0">
                <a:latin typeface="Arial Black" pitchFamily="34" charset="0"/>
                <a:cs typeface="Times New Roman" pitchFamily="18" charset="0"/>
              </a:rPr>
              <a:t>These computer were designed to solve many different problems by simply entering new instruction</a:t>
            </a:r>
          </a:p>
          <a:p>
            <a:pPr eaLnBrk="1" hangingPunct="1"/>
            <a:r>
              <a:rPr lang="en-US" altLang="en-US" sz="2800" b="1" dirty="0" smtClean="0">
                <a:latin typeface="Arial Black" pitchFamily="34" charset="0"/>
                <a:cs typeface="Times New Roman" pitchFamily="18" charset="0"/>
              </a:rPr>
              <a:t>Theses computers used machine language for instructions.</a:t>
            </a:r>
          </a:p>
        </p:txBody>
      </p:sp>
    </p:spTree>
    <p:extLst>
      <p:ext uri="{BB962C8B-B14F-4D97-AF65-F5344CB8AC3E}">
        <p14:creationId xmlns:p14="http://schemas.microsoft.com/office/powerpoint/2010/main" val="29706234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914400" y="914400"/>
            <a:ext cx="8229600" cy="1143000"/>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UNIVAC</a:t>
            </a:r>
          </a:p>
        </p:txBody>
      </p:sp>
      <p:sp>
        <p:nvSpPr>
          <p:cNvPr id="36866" name="Rectangle 3"/>
          <p:cNvSpPr>
            <a:spLocks noGrp="1" noChangeArrowheads="1"/>
          </p:cNvSpPr>
          <p:nvPr>
            <p:ph idx="1"/>
          </p:nvPr>
        </p:nvSpPr>
        <p:spPr>
          <a:xfrm>
            <a:off x="1219200" y="2057400"/>
            <a:ext cx="7924800" cy="3810000"/>
          </a:xfrm>
        </p:spPr>
        <p:txBody>
          <a:bodyPr>
            <a:normAutofit/>
          </a:bodyPr>
          <a:lstStyle/>
          <a:p>
            <a:pPr eaLnBrk="1" hangingPunct="1"/>
            <a:r>
              <a:rPr lang="en-US" altLang="en-US" sz="3200" b="1" u="sng" dirty="0" err="1" smtClean="0">
                <a:latin typeface="Arial Black" pitchFamily="34" charset="0"/>
                <a:cs typeface="Times New Roman" pitchFamily="18" charset="0"/>
              </a:rPr>
              <a:t>UNIV</a:t>
            </a:r>
            <a:r>
              <a:rPr lang="en-US" altLang="en-US" sz="3200" b="1" dirty="0" err="1" smtClean="0">
                <a:latin typeface="Arial Black" pitchFamily="34" charset="0"/>
                <a:cs typeface="Times New Roman" pitchFamily="18" charset="0"/>
              </a:rPr>
              <a:t>ersal</a:t>
            </a:r>
            <a:r>
              <a:rPr lang="en-US" altLang="en-US" sz="3200" b="1" dirty="0" smtClean="0">
                <a:latin typeface="Arial Black" pitchFamily="34" charset="0"/>
                <a:cs typeface="Times New Roman" pitchFamily="18" charset="0"/>
              </a:rPr>
              <a:t> </a:t>
            </a:r>
            <a:r>
              <a:rPr lang="en-US" altLang="en-US" sz="3200" b="1" u="sng" dirty="0" smtClean="0">
                <a:latin typeface="Arial Black" pitchFamily="34" charset="0"/>
                <a:cs typeface="Times New Roman" pitchFamily="18" charset="0"/>
              </a:rPr>
              <a:t>A</a:t>
            </a:r>
            <a:r>
              <a:rPr lang="en-US" altLang="en-US" sz="3200" b="1" dirty="0" smtClean="0">
                <a:latin typeface="Arial Black" pitchFamily="34" charset="0"/>
                <a:cs typeface="Times New Roman" pitchFamily="18" charset="0"/>
              </a:rPr>
              <a:t>utomatic </a:t>
            </a:r>
            <a:r>
              <a:rPr lang="en-US" altLang="en-US" sz="3200" b="1" u="sng" dirty="0" smtClean="0">
                <a:latin typeface="Arial Black" pitchFamily="34" charset="0"/>
                <a:cs typeface="Times New Roman" pitchFamily="18" charset="0"/>
              </a:rPr>
              <a:t>C</a:t>
            </a:r>
            <a:r>
              <a:rPr lang="en-US" altLang="en-US" sz="3200" b="1" dirty="0" smtClean="0">
                <a:latin typeface="Arial Black" pitchFamily="34" charset="0"/>
                <a:cs typeface="Times New Roman" pitchFamily="18" charset="0"/>
              </a:rPr>
              <a:t>omputer</a:t>
            </a:r>
          </a:p>
          <a:p>
            <a:pPr eaLnBrk="1" hangingPunct="1"/>
            <a:r>
              <a:rPr lang="en-US" altLang="en-US" sz="3200" b="1" dirty="0" smtClean="0">
                <a:latin typeface="Arial Black" pitchFamily="34" charset="0"/>
                <a:cs typeface="Times New Roman" pitchFamily="18" charset="0"/>
              </a:rPr>
              <a:t>Used stored programs</a:t>
            </a:r>
          </a:p>
          <a:p>
            <a:pPr eaLnBrk="1" hangingPunct="1"/>
            <a:r>
              <a:rPr lang="en-US" altLang="en-US" sz="3200" b="1" dirty="0" smtClean="0">
                <a:latin typeface="Arial Black" pitchFamily="34" charset="0"/>
                <a:cs typeface="Times New Roman" pitchFamily="18" charset="0"/>
              </a:rPr>
              <a:t>Built by </a:t>
            </a:r>
            <a:r>
              <a:rPr lang="en-US" altLang="en-US" sz="3200" b="1" dirty="0" err="1" smtClean="0">
                <a:latin typeface="Arial Black" pitchFamily="34" charset="0"/>
                <a:cs typeface="Times New Roman" pitchFamily="18" charset="0"/>
              </a:rPr>
              <a:t>Mauchley</a:t>
            </a:r>
            <a:r>
              <a:rPr lang="en-US" altLang="en-US" sz="3200" b="1" dirty="0" smtClean="0">
                <a:latin typeface="Arial Black" pitchFamily="34" charset="0"/>
                <a:cs typeface="Times New Roman" pitchFamily="18" charset="0"/>
              </a:rPr>
              <a:t> and Eckert</a:t>
            </a:r>
          </a:p>
          <a:p>
            <a:pPr eaLnBrk="1" hangingPunct="1"/>
            <a:r>
              <a:rPr lang="en-US" altLang="en-US" sz="3200" b="1" dirty="0" smtClean="0">
                <a:latin typeface="Arial Black" pitchFamily="34" charset="0"/>
                <a:cs typeface="Times New Roman" pitchFamily="18" charset="0"/>
              </a:rPr>
              <a:t>Sold to the U.S Census Bureau in 1951.</a:t>
            </a:r>
          </a:p>
        </p:txBody>
      </p:sp>
    </p:spTree>
    <p:extLst>
      <p:ext uri="{BB962C8B-B14F-4D97-AF65-F5344CB8AC3E}">
        <p14:creationId xmlns:p14="http://schemas.microsoft.com/office/powerpoint/2010/main" val="16321089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5549" y="1227138"/>
            <a:ext cx="7918451" cy="1470025"/>
          </a:xfrm>
        </p:spPr>
        <p:txBody>
          <a:bodyPr>
            <a:normAutofit fontScale="90000"/>
          </a:bodyPr>
          <a:lstStyle/>
          <a:p>
            <a:r>
              <a:rPr lang="en-US" sz="6000" dirty="0" smtClean="0">
                <a:solidFill>
                  <a:schemeClr val="tx1"/>
                </a:solidFill>
                <a:latin typeface="Arial Black" pitchFamily="34" charset="0"/>
                <a:cs typeface="Times New Roman" pitchFamily="18" charset="0"/>
              </a:rPr>
              <a:t>Mechanical Devices</a:t>
            </a:r>
            <a:endParaRPr lang="en-US" sz="6000" b="1" dirty="0"/>
          </a:p>
        </p:txBody>
      </p:sp>
      <p:sp>
        <p:nvSpPr>
          <p:cNvPr id="16" name="Subtitle 15"/>
          <p:cNvSpPr>
            <a:spLocks noGrp="1"/>
          </p:cNvSpPr>
          <p:nvPr>
            <p:ph type="subTitle" idx="1"/>
          </p:nvPr>
        </p:nvSpPr>
        <p:spPr>
          <a:xfrm>
            <a:off x="1225549" y="2362200"/>
            <a:ext cx="7918451" cy="4343400"/>
          </a:xfrm>
        </p:spPr>
        <p:txBody>
          <a:bodyPr>
            <a:normAutofit/>
          </a:bodyPr>
          <a:lstStyle/>
          <a:p>
            <a:pPr algn="l"/>
            <a:endParaRPr lang="en-US" altLang="en-US" sz="2800" b="1" dirty="0" smtClean="0">
              <a:solidFill>
                <a:schemeClr val="tx1"/>
              </a:solidFill>
              <a:latin typeface="Arial Black" pitchFamily="34" charset="0"/>
              <a:cs typeface="Times New Roman" pitchFamily="18" charset="0"/>
            </a:endParaRPr>
          </a:p>
          <a:p>
            <a:pPr marL="457200" indent="-457200" algn="l">
              <a:buFont typeface="Wingdings" panose="05000000000000000000" pitchFamily="2" charset="2"/>
              <a:buChar char="Ø"/>
            </a:pPr>
            <a:r>
              <a:rPr lang="en-US" altLang="en-US" sz="2800" b="1" dirty="0" err="1" smtClean="0">
                <a:solidFill>
                  <a:schemeClr val="tx1"/>
                </a:solidFill>
                <a:latin typeface="Arial Black" pitchFamily="34" charset="0"/>
                <a:cs typeface="Times New Roman" pitchFamily="18" charset="0"/>
              </a:rPr>
              <a:t>Pascaline</a:t>
            </a:r>
            <a:endParaRPr lang="en-US" altLang="en-US" sz="2800" b="1" dirty="0" smtClean="0">
              <a:solidFill>
                <a:schemeClr val="tx1"/>
              </a:solidFill>
              <a:latin typeface="Arial Black" pitchFamily="34" charset="0"/>
              <a:cs typeface="Times New Roman" pitchFamily="18" charset="0"/>
            </a:endParaRPr>
          </a:p>
          <a:p>
            <a:pPr marL="457200" indent="-457200" algn="l">
              <a:buFont typeface="Wingdings" panose="05000000000000000000" pitchFamily="2" charset="2"/>
              <a:buChar char="Ø"/>
            </a:pPr>
            <a:r>
              <a:rPr lang="en-US" altLang="en-US" sz="2800" b="1" dirty="0" smtClean="0">
                <a:solidFill>
                  <a:schemeClr val="tx1"/>
                </a:solidFill>
                <a:latin typeface="Arial Black" pitchFamily="34" charset="0"/>
                <a:cs typeface="Times New Roman" pitchFamily="18" charset="0"/>
              </a:rPr>
              <a:t>Stepped </a:t>
            </a:r>
            <a:r>
              <a:rPr lang="en-US" altLang="en-US" sz="2800" b="1" dirty="0" err="1" smtClean="0">
                <a:solidFill>
                  <a:schemeClr val="tx1"/>
                </a:solidFill>
                <a:latin typeface="Arial Black" pitchFamily="34" charset="0"/>
                <a:cs typeface="Times New Roman" pitchFamily="18" charset="0"/>
              </a:rPr>
              <a:t>Recknor</a:t>
            </a:r>
            <a:endParaRPr lang="en-US" altLang="en-US" sz="2800" b="1" dirty="0" smtClean="0">
              <a:solidFill>
                <a:schemeClr val="tx1"/>
              </a:solidFill>
              <a:latin typeface="Arial Black" pitchFamily="34" charset="0"/>
              <a:cs typeface="Times New Roman" pitchFamily="18" charset="0"/>
            </a:endParaRPr>
          </a:p>
          <a:p>
            <a:pPr marL="457200" indent="-457200" algn="l">
              <a:buFont typeface="Wingdings" panose="05000000000000000000" pitchFamily="2" charset="2"/>
              <a:buChar char="Ø"/>
            </a:pPr>
            <a:r>
              <a:rPr lang="en-US" altLang="en-US" sz="2800" b="1" dirty="0" smtClean="0">
                <a:solidFill>
                  <a:schemeClr val="tx1"/>
                </a:solidFill>
                <a:latin typeface="Arial Black" pitchFamily="34" charset="0"/>
              </a:rPr>
              <a:t>Thomas </a:t>
            </a:r>
            <a:r>
              <a:rPr lang="en-US" altLang="en-US" sz="2800" b="1" dirty="0" err="1" smtClean="0">
                <a:solidFill>
                  <a:schemeClr val="tx1"/>
                </a:solidFill>
                <a:latin typeface="Arial Black" pitchFamily="34" charset="0"/>
              </a:rPr>
              <a:t>Arithmometer</a:t>
            </a:r>
            <a:endParaRPr lang="en-US" altLang="en-US" sz="2800" b="1" dirty="0" smtClean="0">
              <a:solidFill>
                <a:schemeClr val="tx1"/>
              </a:solidFill>
              <a:latin typeface="Arial Black" pitchFamily="34" charset="0"/>
              <a:cs typeface="Times New Roman" pitchFamily="18" charset="0"/>
            </a:endParaRPr>
          </a:p>
          <a:p>
            <a:pPr marL="457200" indent="-457200" algn="l">
              <a:buFont typeface="Wingdings" panose="05000000000000000000" pitchFamily="2" charset="2"/>
              <a:buChar char="Ø"/>
            </a:pPr>
            <a:r>
              <a:rPr lang="en-US" altLang="en-US" sz="2800" b="1" dirty="0" smtClean="0">
                <a:solidFill>
                  <a:schemeClr val="tx1"/>
                </a:solidFill>
                <a:latin typeface="Arial Black" pitchFamily="34" charset="0"/>
                <a:cs typeface="Times New Roman" pitchFamily="18" charset="0"/>
              </a:rPr>
              <a:t>Difference Engine</a:t>
            </a:r>
          </a:p>
          <a:p>
            <a:pPr marL="457200" indent="-457200" algn="l">
              <a:buFont typeface="Wingdings" panose="05000000000000000000" pitchFamily="2" charset="2"/>
              <a:buChar char="Ø"/>
            </a:pPr>
            <a:r>
              <a:rPr lang="en-US" altLang="en-US" sz="2800" b="1" dirty="0" smtClean="0">
                <a:solidFill>
                  <a:schemeClr val="tx1"/>
                </a:solidFill>
                <a:latin typeface="Arial Black" pitchFamily="34" charset="0"/>
                <a:cs typeface="Times New Roman" pitchFamily="18" charset="0"/>
              </a:rPr>
              <a:t>Analytical Engine</a:t>
            </a:r>
          </a:p>
        </p:txBody>
      </p:sp>
    </p:spTree>
    <p:extLst>
      <p:ext uri="{BB962C8B-B14F-4D97-AF65-F5344CB8AC3E}">
        <p14:creationId xmlns:p14="http://schemas.microsoft.com/office/powerpoint/2010/main" val="31247331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1219200" y="1905000"/>
            <a:ext cx="7924800" cy="1600200"/>
          </a:xfrm>
        </p:spPr>
        <p:txBody>
          <a:bodyPr>
            <a:noAutofit/>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Second Generation Computers</a:t>
            </a:r>
          </a:p>
        </p:txBody>
      </p:sp>
    </p:spTree>
    <p:extLst>
      <p:ext uri="{BB962C8B-B14F-4D97-AF65-F5344CB8AC3E}">
        <p14:creationId xmlns:p14="http://schemas.microsoft.com/office/powerpoint/2010/main" val="3619616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2057400" y="762000"/>
            <a:ext cx="6934200" cy="1140597"/>
          </a:xfrm>
        </p:spPr>
        <p:txBody>
          <a:bodyPr>
            <a:normAutofit/>
          </a:bodyPr>
          <a:lstStyle/>
          <a:p>
            <a:pPr eaLnBrk="1" fontAlgn="auto" hangingPunct="1">
              <a:spcAft>
                <a:spcPts val="0"/>
              </a:spcAft>
              <a:defRPr/>
            </a:pPr>
            <a:r>
              <a:rPr lang="en-US" sz="4400" dirty="0" smtClean="0">
                <a:solidFill>
                  <a:schemeClr val="tx1"/>
                </a:solidFill>
                <a:latin typeface="Arial Black" pitchFamily="34" charset="0"/>
                <a:cs typeface="Times New Roman" pitchFamily="18" charset="0"/>
              </a:rPr>
              <a:t>Transistor</a:t>
            </a:r>
          </a:p>
        </p:txBody>
      </p:sp>
      <p:sp>
        <p:nvSpPr>
          <p:cNvPr id="38914" name="Rectangle 3"/>
          <p:cNvSpPr>
            <a:spLocks noGrp="1" noChangeArrowheads="1"/>
          </p:cNvSpPr>
          <p:nvPr>
            <p:ph idx="1"/>
          </p:nvPr>
        </p:nvSpPr>
        <p:spPr>
          <a:xfrm>
            <a:off x="1219199" y="3581400"/>
            <a:ext cx="7872845" cy="3270972"/>
          </a:xfrm>
        </p:spPr>
        <p:txBody>
          <a:bodyPr/>
          <a:lstStyle/>
          <a:p>
            <a:pPr eaLnBrk="1" hangingPunct="1"/>
            <a:r>
              <a:rPr lang="en-US" altLang="en-US" sz="2800" b="1" dirty="0" smtClean="0">
                <a:latin typeface="Arial Black" pitchFamily="34" charset="0"/>
                <a:cs typeface="Times New Roman" pitchFamily="18" charset="0"/>
              </a:rPr>
              <a:t>Invented by William Shockley, John Bardeen, and Walter </a:t>
            </a:r>
            <a:r>
              <a:rPr lang="en-US" altLang="en-US" sz="2800" b="1" dirty="0" err="1" smtClean="0">
                <a:latin typeface="Arial Black" pitchFamily="34" charset="0"/>
                <a:cs typeface="Times New Roman" pitchFamily="18" charset="0"/>
              </a:rPr>
              <a:t>Brittain</a:t>
            </a:r>
            <a:r>
              <a:rPr lang="en-US" altLang="en-US" sz="2800" b="1" dirty="0" smtClean="0">
                <a:latin typeface="Arial Black" pitchFamily="34" charset="0"/>
                <a:cs typeface="Times New Roman" pitchFamily="18" charset="0"/>
              </a:rPr>
              <a:t> in 1947.</a:t>
            </a:r>
          </a:p>
          <a:p>
            <a:pPr eaLnBrk="1" hangingPunct="1"/>
            <a:r>
              <a:rPr lang="en-US" altLang="en-US" sz="2800" b="1" dirty="0" smtClean="0">
                <a:latin typeface="Arial Black" pitchFamily="34" charset="0"/>
                <a:cs typeface="Times New Roman" pitchFamily="18" charset="0"/>
              </a:rPr>
              <a:t>The invention of the transistor made computers </a:t>
            </a:r>
            <a:r>
              <a:rPr lang="en-US" altLang="en-US" sz="2800" b="1" u="sng" dirty="0" smtClean="0">
                <a:latin typeface="Arial Black" pitchFamily="34" charset="0"/>
                <a:cs typeface="Times New Roman" pitchFamily="18" charset="0"/>
              </a:rPr>
              <a:t>smaller</a:t>
            </a:r>
            <a:r>
              <a:rPr lang="en-US" altLang="en-US" sz="2800" b="1" dirty="0" smtClean="0">
                <a:latin typeface="Arial Black" pitchFamily="34" charset="0"/>
                <a:cs typeface="Times New Roman" pitchFamily="18" charset="0"/>
              </a:rPr>
              <a:t> and </a:t>
            </a:r>
            <a:r>
              <a:rPr lang="en-US" altLang="en-US" sz="2800" b="1" u="sng" dirty="0" smtClean="0">
                <a:latin typeface="Arial Black" pitchFamily="34" charset="0"/>
                <a:cs typeface="Times New Roman" pitchFamily="18" charset="0"/>
              </a:rPr>
              <a:t>less expensive </a:t>
            </a:r>
            <a:r>
              <a:rPr lang="en-US" altLang="en-US" sz="2800" b="1" dirty="0" smtClean="0">
                <a:latin typeface="Arial Black" pitchFamily="34" charset="0"/>
                <a:cs typeface="Times New Roman" pitchFamily="18" charset="0"/>
              </a:rPr>
              <a:t>and </a:t>
            </a:r>
            <a:r>
              <a:rPr lang="en-US" altLang="en-US" sz="2800" b="1" u="sng" dirty="0" smtClean="0">
                <a:latin typeface="Arial Black" pitchFamily="34" charset="0"/>
                <a:cs typeface="Times New Roman" pitchFamily="18" charset="0"/>
              </a:rPr>
              <a:t>increased calculating speed</a:t>
            </a:r>
            <a:r>
              <a:rPr lang="en-US" altLang="en-US" sz="2800" b="1" dirty="0" smtClean="0">
                <a:latin typeface="Arial Black" pitchFamily="34" charset="0"/>
                <a:cs typeface="Times New Roman" pitchFamily="18" charset="0"/>
              </a:rPr>
              <a:t> to up to 10,000 calculations per second.</a:t>
            </a:r>
          </a:p>
        </p:txBody>
      </p:sp>
      <p:pic>
        <p:nvPicPr>
          <p:cNvPr id="38916" name="Picture 4" descr="C:\Documents and Settings\staffen\Desktop\Frank Staffen BACKUP\H_Drive\Visual Basic\PowerPoint\Chapter1\Transist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1923379"/>
            <a:ext cx="3124200" cy="162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54375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0"/>
            <a:ext cx="3276600" cy="1143000"/>
          </a:xfrm>
        </p:spPr>
        <p:txBody>
          <a:bodyPr>
            <a:normAutofit fontScale="90000"/>
          </a:bodyPr>
          <a:lstStyle/>
          <a:p>
            <a:pPr eaLnBrk="1" fontAlgn="auto" hangingPunct="1">
              <a:spcAft>
                <a:spcPts val="0"/>
              </a:spcAft>
              <a:defRPr/>
            </a:pPr>
            <a:r>
              <a:rPr lang="en-US" sz="4400" dirty="0" smtClean="0">
                <a:solidFill>
                  <a:schemeClr val="tx1"/>
                </a:solidFill>
                <a:latin typeface="Arial Black" pitchFamily="34" charset="0"/>
                <a:cs typeface="Times New Roman" pitchFamily="18" charset="0"/>
              </a:rPr>
              <a:t>Model 650</a:t>
            </a:r>
          </a:p>
        </p:txBody>
      </p:sp>
      <p:sp>
        <p:nvSpPr>
          <p:cNvPr id="39938" name="Rectangle 3"/>
          <p:cNvSpPr>
            <a:spLocks noGrp="1" noChangeArrowheads="1"/>
          </p:cNvSpPr>
          <p:nvPr>
            <p:ph idx="1"/>
          </p:nvPr>
        </p:nvSpPr>
        <p:spPr>
          <a:xfrm>
            <a:off x="0" y="3048000"/>
            <a:ext cx="9144000" cy="2895600"/>
          </a:xfrm>
        </p:spPr>
        <p:txBody>
          <a:bodyPr/>
          <a:lstStyle/>
          <a:p>
            <a:pPr eaLnBrk="1" hangingPunct="1"/>
            <a:r>
              <a:rPr lang="en-US" altLang="en-US" sz="2800" b="1" smtClean="0">
                <a:latin typeface="Arial Black" pitchFamily="34" charset="0"/>
                <a:cs typeface="Times New Roman" pitchFamily="18" charset="0"/>
              </a:rPr>
              <a:t>The IBM 650 was one of IBM’s early computers, and the world’s first mass-produced computer. It was announced in 1953, and over 2000 systems were produced between the first shipment in 1954 and its final manufacture in 1962. </a:t>
            </a:r>
          </a:p>
        </p:txBody>
      </p:sp>
      <p:pic>
        <p:nvPicPr>
          <p:cNvPr id="39940" name="Picture 4" descr="C:\Documents and Settings\staffen\Desktop\Frank Staffen BACKUP\H_Drive\Visual Basic\PowerPoint\Chapter1\Model 6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0"/>
            <a:ext cx="3657600" cy="297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25880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1219200" y="2286000"/>
            <a:ext cx="7924800" cy="1143000"/>
          </a:xfrm>
        </p:spPr>
        <p:txBody>
          <a:bodyPr>
            <a:normAutofit fontScale="90000"/>
          </a:bodyPr>
          <a:lstStyle/>
          <a:p>
            <a:pPr algn="ctr" eaLnBrk="1" fontAlgn="auto" hangingPunct="1">
              <a:spcAft>
                <a:spcPts val="0"/>
              </a:spcAft>
              <a:defRPr/>
            </a:pPr>
            <a:r>
              <a:rPr lang="en-US" dirty="0" smtClean="0">
                <a:latin typeface="Times New Roman" pitchFamily="18" charset="0"/>
                <a:cs typeface="Times New Roman" pitchFamily="18" charset="0"/>
              </a:rPr>
              <a:t> </a:t>
            </a:r>
            <a:r>
              <a:rPr lang="en-US" dirty="0" smtClean="0">
                <a:solidFill>
                  <a:schemeClr val="tx1"/>
                </a:solidFill>
                <a:latin typeface="Arial Black" pitchFamily="34" charset="0"/>
                <a:cs typeface="Times New Roman" pitchFamily="18" charset="0"/>
              </a:rPr>
              <a:t>Third Generation Computers</a:t>
            </a:r>
          </a:p>
        </p:txBody>
      </p:sp>
    </p:spTree>
    <p:extLst>
      <p:ext uri="{BB962C8B-B14F-4D97-AF65-F5344CB8AC3E}">
        <p14:creationId xmlns:p14="http://schemas.microsoft.com/office/powerpoint/2010/main" val="10926594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600200" y="706582"/>
            <a:ext cx="7467600" cy="914400"/>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Integrated Circuits</a:t>
            </a:r>
          </a:p>
        </p:txBody>
      </p:sp>
      <p:sp>
        <p:nvSpPr>
          <p:cNvPr id="41986" name="Rectangle 3"/>
          <p:cNvSpPr>
            <a:spLocks noGrp="1" noChangeArrowheads="1"/>
          </p:cNvSpPr>
          <p:nvPr>
            <p:ph idx="1"/>
          </p:nvPr>
        </p:nvSpPr>
        <p:spPr>
          <a:xfrm>
            <a:off x="1295400" y="3962400"/>
            <a:ext cx="7924800" cy="2895600"/>
          </a:xfrm>
        </p:spPr>
        <p:txBody>
          <a:bodyPr>
            <a:normAutofit fontScale="85000" lnSpcReduction="10000"/>
          </a:bodyPr>
          <a:lstStyle/>
          <a:p>
            <a:pPr eaLnBrk="1" hangingPunct="1"/>
            <a:r>
              <a:rPr lang="en-US" altLang="en-US" sz="3200" b="1" dirty="0" smtClean="0">
                <a:latin typeface="Arial Black" pitchFamily="34" charset="0"/>
                <a:cs typeface="Times New Roman" pitchFamily="18" charset="0"/>
              </a:rPr>
              <a:t>Replaced the transistor</a:t>
            </a:r>
          </a:p>
          <a:p>
            <a:pPr eaLnBrk="1" hangingPunct="1"/>
            <a:r>
              <a:rPr lang="en-US" altLang="en-US" sz="3200" b="1" dirty="0" smtClean="0">
                <a:latin typeface="Arial Black" pitchFamily="34" charset="0"/>
                <a:cs typeface="Times New Roman" pitchFamily="18" charset="0"/>
              </a:rPr>
              <a:t>Led to the 3</a:t>
            </a:r>
            <a:r>
              <a:rPr lang="en-US" altLang="en-US" sz="3200" b="1" baseline="30000" dirty="0" smtClean="0">
                <a:latin typeface="Arial Black" pitchFamily="34" charset="0"/>
                <a:cs typeface="Times New Roman" pitchFamily="18" charset="0"/>
              </a:rPr>
              <a:t>rd</a:t>
            </a:r>
            <a:r>
              <a:rPr lang="en-US" altLang="en-US" sz="3200" b="1" dirty="0" smtClean="0">
                <a:latin typeface="Arial Black" pitchFamily="34" charset="0"/>
                <a:cs typeface="Times New Roman" pitchFamily="18" charset="0"/>
              </a:rPr>
              <a:t> generation of computers.</a:t>
            </a:r>
          </a:p>
          <a:p>
            <a:pPr eaLnBrk="1" hangingPunct="1"/>
            <a:r>
              <a:rPr lang="en-US" altLang="en-US" sz="3200" b="1" dirty="0" smtClean="0">
                <a:latin typeface="Arial Black" pitchFamily="34" charset="0"/>
                <a:cs typeface="Times New Roman" pitchFamily="18" charset="0"/>
              </a:rPr>
              <a:t>Created by Jack </a:t>
            </a:r>
            <a:r>
              <a:rPr lang="en-US" altLang="en-US" sz="3200" b="1" dirty="0" err="1" smtClean="0">
                <a:latin typeface="Arial Black" pitchFamily="34" charset="0"/>
                <a:cs typeface="Times New Roman" pitchFamily="18" charset="0"/>
              </a:rPr>
              <a:t>Kilby</a:t>
            </a:r>
            <a:r>
              <a:rPr lang="en-US" altLang="en-US" sz="3200" b="1" dirty="0" smtClean="0">
                <a:latin typeface="Arial Black" pitchFamily="34" charset="0"/>
                <a:cs typeface="Times New Roman" pitchFamily="18" charset="0"/>
              </a:rPr>
              <a:t> and Robert Noyce.</a:t>
            </a:r>
          </a:p>
          <a:p>
            <a:pPr eaLnBrk="1" hangingPunct="1"/>
            <a:r>
              <a:rPr lang="en-US" altLang="en-US" sz="3200" b="1" dirty="0" smtClean="0">
                <a:latin typeface="Arial Black" pitchFamily="34" charset="0"/>
                <a:cs typeface="Times New Roman" pitchFamily="18" charset="0"/>
              </a:rPr>
              <a:t>Also known as a “chip”</a:t>
            </a:r>
          </a:p>
          <a:p>
            <a:pPr eaLnBrk="1" hangingPunct="1"/>
            <a:r>
              <a:rPr lang="en-US" altLang="en-US" sz="3200" b="1" dirty="0" smtClean="0">
                <a:latin typeface="Arial Black" pitchFamily="34" charset="0"/>
                <a:cs typeface="Times New Roman" pitchFamily="18" charset="0"/>
              </a:rPr>
              <a:t>1 - IC replaced hundreds of transistors</a:t>
            </a:r>
          </a:p>
        </p:txBody>
      </p:sp>
      <p:pic>
        <p:nvPicPr>
          <p:cNvPr id="41988" name="Picture 4" descr="C:\Documents and Settings\staffen\Desktop\Frank Staffen BACKUP\H_Drive\Visual Basic\PowerPoint\Chapter1\Kilby_Jack.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3800" y="1357312"/>
            <a:ext cx="160020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4" descr="C:\Documents and Settings\staffen\Desktop\Frank Staffen BACKUP\H_Drive\Visual Basic\PowerPoint\Chapter1\noyc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357312"/>
            <a:ext cx="1798000" cy="260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771919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295400" y="762000"/>
            <a:ext cx="7772400" cy="1143000"/>
          </a:xfrm>
        </p:spPr>
        <p:txBody>
          <a:bodyPr/>
          <a:lstStyle/>
          <a:p>
            <a:pPr algn="ctr" eaLnBrk="1" fontAlgn="auto" hangingPunct="1">
              <a:spcAft>
                <a:spcPts val="0"/>
              </a:spcAft>
              <a:defRPr/>
            </a:pPr>
            <a:r>
              <a:rPr lang="en-US" dirty="0" smtClean="0">
                <a:solidFill>
                  <a:schemeClr val="tx1"/>
                </a:solidFill>
                <a:latin typeface="Arial Black" pitchFamily="34" charset="0"/>
              </a:rPr>
              <a:t>Integrated </a:t>
            </a:r>
            <a:r>
              <a:rPr lang="en-US" sz="4400" dirty="0" smtClean="0">
                <a:solidFill>
                  <a:schemeClr val="tx1"/>
                </a:solidFill>
                <a:latin typeface="Arial Black" pitchFamily="34" charset="0"/>
                <a:cs typeface="Times New Roman" pitchFamily="18" charset="0"/>
              </a:rPr>
              <a:t>Circuits</a:t>
            </a:r>
          </a:p>
        </p:txBody>
      </p:sp>
      <p:sp>
        <p:nvSpPr>
          <p:cNvPr id="43010" name="Rectangle 3"/>
          <p:cNvSpPr>
            <a:spLocks noGrp="1" noChangeArrowheads="1"/>
          </p:cNvSpPr>
          <p:nvPr>
            <p:ph idx="1"/>
          </p:nvPr>
        </p:nvSpPr>
        <p:spPr>
          <a:xfrm>
            <a:off x="1312718" y="2221345"/>
            <a:ext cx="7848600" cy="1981200"/>
          </a:xfrm>
        </p:spPr>
        <p:txBody>
          <a:bodyPr>
            <a:normAutofit fontScale="85000" lnSpcReduction="20000"/>
          </a:bodyPr>
          <a:lstStyle/>
          <a:p>
            <a:pPr eaLnBrk="1" hangingPunct="1"/>
            <a:r>
              <a:rPr lang="en-US" altLang="en-US" sz="2800" b="1" dirty="0" smtClean="0">
                <a:latin typeface="Arial Black" pitchFamily="34" charset="0"/>
                <a:cs typeface="Times New Roman" pitchFamily="18" charset="0"/>
              </a:rPr>
              <a:t>Silicon Wafers with intricate circuits etched into their surfaces and then coated with a metallic oxide that fills the etched circuit pattern.</a:t>
            </a:r>
          </a:p>
          <a:p>
            <a:pPr eaLnBrk="1" hangingPunct="1"/>
            <a:r>
              <a:rPr lang="en-US" altLang="en-US" sz="2800" b="1" dirty="0" smtClean="0">
                <a:latin typeface="Arial Black" pitchFamily="34" charset="0"/>
                <a:cs typeface="Times New Roman" pitchFamily="18" charset="0"/>
              </a:rPr>
              <a:t>IBM System 360 first to use integrated circuit.</a:t>
            </a:r>
          </a:p>
        </p:txBody>
      </p:sp>
      <p:pic>
        <p:nvPicPr>
          <p:cNvPr id="43012" name="Picture 4" descr="C:\Documents and Settings\staffen\Desktop\Frank Staffen BACKUP\H_Drive\Visual Basic\PowerPoint\Chapter1\IBM36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4216400"/>
            <a:ext cx="1981200"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7213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298864" y="762000"/>
            <a:ext cx="5410200" cy="1143000"/>
          </a:xfrm>
        </p:spPr>
        <p:txBody>
          <a:bodyPr/>
          <a:lstStyle/>
          <a:p>
            <a:pPr eaLnBrk="1" fontAlgn="auto" hangingPunct="1">
              <a:spcAft>
                <a:spcPts val="0"/>
              </a:spcAft>
              <a:defRPr/>
            </a:pPr>
            <a:r>
              <a:rPr lang="en-US" sz="4400" dirty="0" smtClean="0">
                <a:solidFill>
                  <a:schemeClr val="tx1"/>
                </a:solidFill>
                <a:latin typeface="Arial Black" pitchFamily="34" charset="0"/>
                <a:cs typeface="Times New Roman" pitchFamily="18" charset="0"/>
              </a:rPr>
              <a:t>Mainframes</a:t>
            </a:r>
          </a:p>
        </p:txBody>
      </p:sp>
      <p:sp>
        <p:nvSpPr>
          <p:cNvPr id="44034" name="Rectangle 3"/>
          <p:cNvSpPr>
            <a:spLocks noGrp="1" noChangeArrowheads="1"/>
          </p:cNvSpPr>
          <p:nvPr>
            <p:ph idx="1"/>
          </p:nvPr>
        </p:nvSpPr>
        <p:spPr>
          <a:xfrm>
            <a:off x="1219199" y="2133600"/>
            <a:ext cx="7952509" cy="4745182"/>
          </a:xfrm>
        </p:spPr>
        <p:txBody>
          <a:bodyPr>
            <a:normAutofit fontScale="92500"/>
          </a:bodyPr>
          <a:lstStyle/>
          <a:p>
            <a:pPr eaLnBrk="1" hangingPunct="1"/>
            <a:r>
              <a:rPr lang="en-US" altLang="en-US" sz="3200" b="1" dirty="0" smtClean="0">
                <a:latin typeface="Arial Black" pitchFamily="34" charset="0"/>
                <a:cs typeface="Times New Roman" pitchFamily="18" charset="0"/>
              </a:rPr>
              <a:t>IBM 360 1</a:t>
            </a:r>
            <a:r>
              <a:rPr lang="en-US" altLang="en-US" sz="3200" b="1" baseline="30000" dirty="0" smtClean="0">
                <a:latin typeface="Arial Black" pitchFamily="34" charset="0"/>
                <a:cs typeface="Times New Roman" pitchFamily="18" charset="0"/>
              </a:rPr>
              <a:t>st</a:t>
            </a:r>
            <a:r>
              <a:rPr lang="en-US" altLang="en-US" sz="3200" b="1" dirty="0" smtClean="0">
                <a:latin typeface="Arial Black" pitchFamily="34" charset="0"/>
                <a:cs typeface="Times New Roman" pitchFamily="18" charset="0"/>
              </a:rPr>
              <a:t> mainframe</a:t>
            </a:r>
          </a:p>
          <a:p>
            <a:pPr eaLnBrk="1" hangingPunct="1"/>
            <a:r>
              <a:rPr lang="en-US" altLang="en-US" sz="3200" b="1" dirty="0" smtClean="0">
                <a:latin typeface="Arial Black" pitchFamily="34" charset="0"/>
                <a:cs typeface="Times New Roman" pitchFamily="18" charset="0"/>
              </a:rPr>
              <a:t>Is a large computer system that is usually used for multi-user applications.</a:t>
            </a:r>
          </a:p>
          <a:p>
            <a:pPr eaLnBrk="1" hangingPunct="1"/>
            <a:r>
              <a:rPr lang="en-US" altLang="en-US" sz="3200" b="1" dirty="0" smtClean="0">
                <a:latin typeface="Arial Black" pitchFamily="34" charset="0"/>
                <a:cs typeface="Times New Roman" pitchFamily="18" charset="0"/>
              </a:rPr>
              <a:t>Consists of a keyboard &amp; monitor</a:t>
            </a:r>
          </a:p>
          <a:p>
            <a:pPr eaLnBrk="1" hangingPunct="1"/>
            <a:r>
              <a:rPr lang="en-US" altLang="en-US" sz="3200" b="1" dirty="0" smtClean="0">
                <a:latin typeface="Arial Black" pitchFamily="34" charset="0"/>
                <a:cs typeface="Times New Roman" pitchFamily="18" charset="0"/>
              </a:rPr>
              <a:t>Connects to the computer by wires in which the computer might be in another room.</a:t>
            </a:r>
          </a:p>
          <a:p>
            <a:pPr eaLnBrk="1" hangingPunct="1"/>
            <a:r>
              <a:rPr lang="en-US" altLang="en-US" sz="3200" b="1" dirty="0" smtClean="0">
                <a:latin typeface="Arial Black" pitchFamily="34" charset="0"/>
                <a:cs typeface="Times New Roman" pitchFamily="18" charset="0"/>
              </a:rPr>
              <a:t>Also known as dummy computers</a:t>
            </a:r>
          </a:p>
          <a:p>
            <a:pPr eaLnBrk="1" hangingPunct="1"/>
            <a:endParaRPr lang="en-US" altLang="en-US" sz="3200" b="1" dirty="0" smtClean="0">
              <a:latin typeface="Arial Black" pitchFamily="34" charset="0"/>
              <a:cs typeface="Times New Roman" pitchFamily="18" charset="0"/>
            </a:endParaRPr>
          </a:p>
        </p:txBody>
      </p:sp>
      <p:pic>
        <p:nvPicPr>
          <p:cNvPr id="44036" name="Picture 4" descr="C:\Documents and Settings\staffen\Desktop\Frank Staffen BACKUP\H_Drive\Visual Basic\PowerPoint\Chapter1\mainframe.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685800"/>
            <a:ext cx="228917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84980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a:xfrm>
            <a:off x="1219200" y="2286000"/>
            <a:ext cx="7924800" cy="1143000"/>
          </a:xfrm>
        </p:spPr>
        <p:txBody>
          <a:bodyPr>
            <a:normAutofit fontScale="90000"/>
          </a:bodyPr>
          <a:lstStyle/>
          <a:p>
            <a:pPr algn="ctr" eaLnBrk="1" fontAlgn="auto" hangingPunct="1">
              <a:spcAft>
                <a:spcPts val="0"/>
              </a:spcAft>
              <a:defRPr/>
            </a:pPr>
            <a:r>
              <a:rPr lang="en-US" dirty="0" smtClean="0">
                <a:solidFill>
                  <a:schemeClr val="tx1"/>
                </a:solidFill>
                <a:latin typeface="Arial Black" pitchFamily="34" charset="0"/>
                <a:cs typeface="Times New Roman" pitchFamily="18" charset="0"/>
              </a:rPr>
              <a:t>Fourth Generation Computer</a:t>
            </a:r>
          </a:p>
        </p:txBody>
      </p:sp>
    </p:spTree>
    <p:extLst>
      <p:ext uri="{BB962C8B-B14F-4D97-AF65-F5344CB8AC3E}">
        <p14:creationId xmlns:p14="http://schemas.microsoft.com/office/powerpoint/2010/main" val="175601449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295399" y="762000"/>
            <a:ext cx="7862455" cy="990600"/>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Microprocessor</a:t>
            </a:r>
          </a:p>
        </p:txBody>
      </p:sp>
      <p:sp>
        <p:nvSpPr>
          <p:cNvPr id="46082" name="Rectangle 3"/>
          <p:cNvSpPr>
            <a:spLocks noGrp="1" noChangeArrowheads="1"/>
          </p:cNvSpPr>
          <p:nvPr>
            <p:ph idx="1"/>
          </p:nvPr>
        </p:nvSpPr>
        <p:spPr>
          <a:xfrm>
            <a:off x="1219200" y="1676400"/>
            <a:ext cx="7924800" cy="5181600"/>
          </a:xfrm>
        </p:spPr>
        <p:txBody>
          <a:bodyPr>
            <a:normAutofit fontScale="92500" lnSpcReduction="10000"/>
          </a:bodyPr>
          <a:lstStyle/>
          <a:p>
            <a:pPr eaLnBrk="1" hangingPunct="1"/>
            <a:r>
              <a:rPr lang="en-US" altLang="en-US" sz="2800" b="1" dirty="0" smtClean="0">
                <a:latin typeface="Arial Black" pitchFamily="34" charset="0"/>
                <a:cs typeface="Times New Roman" pitchFamily="18" charset="0"/>
              </a:rPr>
              <a:t>Created in 1970 by </a:t>
            </a:r>
            <a:r>
              <a:rPr lang="en-US" altLang="en-US" sz="2800" b="1" dirty="0" err="1" smtClean="0">
                <a:latin typeface="Arial Black" pitchFamily="34" charset="0"/>
                <a:cs typeface="Times New Roman" pitchFamily="18" charset="0"/>
              </a:rPr>
              <a:t>Marcian</a:t>
            </a:r>
            <a:r>
              <a:rPr lang="en-US" altLang="en-US" sz="2800" b="1" dirty="0" smtClean="0">
                <a:latin typeface="Arial Black" pitchFamily="34" charset="0"/>
                <a:cs typeface="Times New Roman" pitchFamily="18" charset="0"/>
              </a:rPr>
              <a:t> Hoff an engineer at Intel Corp.</a:t>
            </a:r>
          </a:p>
          <a:p>
            <a:pPr eaLnBrk="1" hangingPunct="1"/>
            <a:r>
              <a:rPr lang="en-US" altLang="en-US" sz="2800" b="1" dirty="0" smtClean="0">
                <a:latin typeface="Arial Black" pitchFamily="34" charset="0"/>
                <a:cs typeface="Times New Roman" pitchFamily="18" charset="0"/>
              </a:rPr>
              <a:t>Entire CPU on one chip</a:t>
            </a:r>
          </a:p>
          <a:p>
            <a:pPr algn="ctr" eaLnBrk="1" hangingPunct="1">
              <a:buFont typeface="Wingdings 3" pitchFamily="18" charset="2"/>
              <a:buNone/>
            </a:pPr>
            <a:r>
              <a:rPr lang="en-US" altLang="en-US" sz="4400" dirty="0" smtClean="0">
                <a:latin typeface="Arial Black" pitchFamily="34" charset="0"/>
                <a:cs typeface="Times New Roman" pitchFamily="18" charset="0"/>
              </a:rPr>
              <a:t>Microcomputer</a:t>
            </a:r>
            <a:endParaRPr lang="en-US" altLang="en-US" sz="4400" b="1" dirty="0" smtClean="0">
              <a:latin typeface="Arial Black" pitchFamily="34" charset="0"/>
              <a:cs typeface="Times New Roman" pitchFamily="18" charset="0"/>
            </a:endParaRPr>
          </a:p>
          <a:p>
            <a:pPr eaLnBrk="1" hangingPunct="1"/>
            <a:r>
              <a:rPr lang="en-US" altLang="en-US" sz="2800" b="1" dirty="0" smtClean="0">
                <a:latin typeface="Arial Black" pitchFamily="34" charset="0"/>
                <a:cs typeface="Times New Roman" pitchFamily="18" charset="0"/>
              </a:rPr>
              <a:t>Uses the microprocessor</a:t>
            </a:r>
          </a:p>
          <a:p>
            <a:pPr eaLnBrk="1" hangingPunct="1"/>
            <a:r>
              <a:rPr lang="en-US" altLang="en-US" sz="2800" b="1" dirty="0" smtClean="0">
                <a:latin typeface="Arial Black" pitchFamily="34" charset="0"/>
                <a:cs typeface="Times New Roman" pitchFamily="18" charset="0"/>
              </a:rPr>
              <a:t>Altair the 1</a:t>
            </a:r>
            <a:r>
              <a:rPr lang="en-US" altLang="en-US" sz="2800" b="1" baseline="30000" dirty="0" smtClean="0">
                <a:latin typeface="Arial Black" pitchFamily="34" charset="0"/>
                <a:cs typeface="Times New Roman" pitchFamily="18" charset="0"/>
              </a:rPr>
              <a:t>st</a:t>
            </a:r>
            <a:r>
              <a:rPr lang="en-US" altLang="en-US" sz="2800" b="1" dirty="0" smtClean="0">
                <a:latin typeface="Arial Black" pitchFamily="34" charset="0"/>
                <a:cs typeface="Times New Roman" pitchFamily="18" charset="0"/>
              </a:rPr>
              <a:t> microcomputer created in 1975</a:t>
            </a:r>
          </a:p>
          <a:p>
            <a:pPr lvl="1" eaLnBrk="1" hangingPunct="1">
              <a:buFontTx/>
              <a:buChar char="•"/>
            </a:pPr>
            <a:r>
              <a:rPr lang="en-US" altLang="en-US" sz="2800" b="1" dirty="0" smtClean="0">
                <a:latin typeface="Arial Black" pitchFamily="34" charset="0"/>
                <a:cs typeface="Times New Roman" pitchFamily="18" charset="0"/>
              </a:rPr>
              <a:t>Fits on a desktop</a:t>
            </a:r>
          </a:p>
          <a:p>
            <a:pPr eaLnBrk="1" hangingPunct="1"/>
            <a:r>
              <a:rPr lang="en-US" altLang="en-US" sz="2800" b="1" dirty="0" smtClean="0">
                <a:latin typeface="Arial Black" pitchFamily="34" charset="0"/>
                <a:cs typeface="Times New Roman" pitchFamily="18" charset="0"/>
              </a:rPr>
              <a:t>Apple was created in 1976 by Stephen Wozniak and  Steven Jobs </a:t>
            </a:r>
          </a:p>
          <a:p>
            <a:pPr eaLnBrk="1" hangingPunct="1"/>
            <a:r>
              <a:rPr lang="en-US" altLang="en-US" sz="2800" b="1" dirty="0" smtClean="0">
                <a:latin typeface="Arial Black" pitchFamily="34" charset="0"/>
                <a:cs typeface="Times New Roman" pitchFamily="18" charset="0"/>
              </a:rPr>
              <a:t>Very inexpensive</a:t>
            </a:r>
          </a:p>
          <a:p>
            <a:pPr eaLnBrk="1" hangingPunct="1"/>
            <a:endParaRPr lang="en-US" altLang="en-US" sz="3200"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2626197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219199" y="1219200"/>
            <a:ext cx="7931727" cy="1143000"/>
          </a:xfrm>
        </p:spPr>
        <p:txBody>
          <a:bodyPr>
            <a:normAutofit/>
          </a:bodyPr>
          <a:lstStyle/>
          <a:p>
            <a:pPr algn="ctr" eaLnBrk="1" fontAlgn="auto" hangingPunct="1">
              <a:spcAft>
                <a:spcPts val="0"/>
              </a:spcAft>
              <a:defRPr/>
            </a:pPr>
            <a:r>
              <a:rPr lang="en-US" sz="3600" dirty="0" smtClean="0">
                <a:solidFill>
                  <a:schemeClr val="tx1"/>
                </a:solidFill>
                <a:latin typeface="Arial Black" pitchFamily="34" charset="0"/>
                <a:cs typeface="Times New Roman" pitchFamily="18" charset="0"/>
              </a:rPr>
              <a:t>Stephen Wozniak &amp; Steve Jobs</a:t>
            </a:r>
          </a:p>
        </p:txBody>
      </p:sp>
      <p:sp>
        <p:nvSpPr>
          <p:cNvPr id="47106" name="Rectangle 3"/>
          <p:cNvSpPr>
            <a:spLocks noGrp="1" noChangeArrowheads="1"/>
          </p:cNvSpPr>
          <p:nvPr>
            <p:ph idx="1"/>
          </p:nvPr>
        </p:nvSpPr>
        <p:spPr/>
        <p:txBody>
          <a:bodyPr/>
          <a:lstStyle/>
          <a:p>
            <a:pPr eaLnBrk="1" hangingPunct="1"/>
            <a:endParaRPr lang="en-US" altLang="en-US" dirty="0" smtClean="0"/>
          </a:p>
          <a:p>
            <a:pPr eaLnBrk="1" hangingPunct="1">
              <a:buFontTx/>
              <a:buNone/>
            </a:pPr>
            <a:endParaRPr lang="en-US" altLang="en-US" dirty="0" smtClean="0"/>
          </a:p>
          <a:p>
            <a:pPr eaLnBrk="1" hangingPunct="1"/>
            <a:endParaRPr lang="en-US" altLang="en-US" dirty="0" smtClean="0"/>
          </a:p>
          <a:p>
            <a:pPr eaLnBrk="1" hangingPunct="1"/>
            <a:endParaRPr lang="en-US" altLang="en-US" dirty="0" smtClean="0"/>
          </a:p>
          <a:p>
            <a:pPr eaLnBrk="1" hangingPunct="1"/>
            <a:endParaRPr lang="en-US" altLang="en-US" dirty="0" smtClean="0"/>
          </a:p>
        </p:txBody>
      </p:sp>
      <p:pic>
        <p:nvPicPr>
          <p:cNvPr id="47108" name="Picture 5" descr="C:\Documents and Settings\staffen\Desktop\Frank Staffen BACKUP\H_Drive\Visual Basic\PowerPoint\Chapter1\woz_job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2711450"/>
            <a:ext cx="5413375"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48018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2375" y="949325"/>
            <a:ext cx="7979411" cy="1470025"/>
          </a:xfrm>
        </p:spPr>
        <p:txBody>
          <a:bodyPr>
            <a:normAutofit/>
          </a:bodyPr>
          <a:lstStyle/>
          <a:p>
            <a:r>
              <a:rPr lang="en-US" sz="6000" dirty="0" err="1" smtClean="0">
                <a:solidFill>
                  <a:schemeClr val="tx1"/>
                </a:solidFill>
                <a:latin typeface="Arial Black" pitchFamily="34" charset="0"/>
                <a:cs typeface="Times New Roman" pitchFamily="18" charset="0"/>
              </a:rPr>
              <a:t>Pascaline</a:t>
            </a:r>
            <a:endParaRPr lang="en-US" sz="6000" b="1" dirty="0"/>
          </a:p>
        </p:txBody>
      </p:sp>
      <p:sp>
        <p:nvSpPr>
          <p:cNvPr id="16" name="Subtitle 15"/>
          <p:cNvSpPr>
            <a:spLocks noGrp="1"/>
          </p:cNvSpPr>
          <p:nvPr>
            <p:ph type="subTitle" idx="1"/>
          </p:nvPr>
        </p:nvSpPr>
        <p:spPr>
          <a:xfrm>
            <a:off x="1225549" y="2362200"/>
            <a:ext cx="7918451" cy="4343400"/>
          </a:xfrm>
        </p:spPr>
        <p:txBody>
          <a:bodyPr>
            <a:normAutofit/>
          </a:bodyPr>
          <a:lstStyle/>
          <a:p>
            <a:endParaRPr lang="en-US" altLang="en-US" sz="2400" dirty="0" smtClean="0"/>
          </a:p>
          <a:p>
            <a:endParaRPr lang="en-US" altLang="en-US" sz="2400" dirty="0" smtClean="0"/>
          </a:p>
          <a:p>
            <a:endParaRPr lang="en-US" altLang="en-US" sz="2400" dirty="0" smtClean="0"/>
          </a:p>
          <a:p>
            <a:endParaRPr lang="en-US" altLang="en-US" sz="2400" dirty="0" smtClean="0"/>
          </a:p>
          <a:p>
            <a:endParaRPr lang="en-US" altLang="en-US" sz="2400" dirty="0" smtClean="0"/>
          </a:p>
          <a:p>
            <a:endParaRPr lang="en-US" altLang="en-US" sz="2400" dirty="0" smtClean="0"/>
          </a:p>
          <a:p>
            <a:pPr algn="l"/>
            <a:r>
              <a:rPr lang="en-US" altLang="en-US" sz="2400" b="1" dirty="0" smtClean="0">
                <a:solidFill>
                  <a:schemeClr val="tx1"/>
                </a:solidFill>
                <a:latin typeface="Arial Black" pitchFamily="34" charset="0"/>
                <a:cs typeface="Times New Roman" pitchFamily="18" charset="0"/>
              </a:rPr>
              <a:t>Set of gears (similar to a clock)</a:t>
            </a:r>
          </a:p>
          <a:p>
            <a:pPr algn="l"/>
            <a:r>
              <a:rPr lang="en-US" altLang="en-US" sz="2400" b="1" dirty="0" smtClean="0">
                <a:solidFill>
                  <a:schemeClr val="tx1"/>
                </a:solidFill>
                <a:latin typeface="Arial Black" pitchFamily="34" charset="0"/>
                <a:cs typeface="Times New Roman" pitchFamily="18" charset="0"/>
              </a:rPr>
              <a:t>Addition only</a:t>
            </a:r>
          </a:p>
          <a:p>
            <a:pPr algn="l"/>
            <a:r>
              <a:rPr lang="en-US" altLang="en-US" sz="2400" b="1" dirty="0" smtClean="0">
                <a:solidFill>
                  <a:schemeClr val="tx1"/>
                </a:solidFill>
                <a:latin typeface="Arial Black" pitchFamily="34" charset="0"/>
                <a:cs typeface="Times New Roman" pitchFamily="18" charset="0"/>
              </a:rPr>
              <a:t>Device did not work properly</a:t>
            </a:r>
          </a:p>
          <a:p>
            <a:pPr marL="457200" indent="-457200" algn="l">
              <a:buFont typeface="Wingdings" panose="05000000000000000000" pitchFamily="2" charset="2"/>
              <a:buChar char="Ø"/>
            </a:pPr>
            <a:endParaRPr lang="en-US" sz="2400" b="1" dirty="0" smtClean="0">
              <a:solidFill>
                <a:schemeClr val="tx1"/>
              </a:solidFill>
            </a:endParaRPr>
          </a:p>
        </p:txBody>
      </p:sp>
      <p:pic>
        <p:nvPicPr>
          <p:cNvPr id="17" name="Picture 4" descr="C:\Documents and Settings\staffen\Desktop\Frank Staffen BACKUP\H_Drive\Visual Basic\PowerPoint\Chapter1\pascaline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2375" y="2590800"/>
            <a:ext cx="3533775"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rg_hi" descr="https://encrypted-tbn3.google.com/images?q=tbn:ANd9GcR0OR7Nc-QFqGuZUZMqH4J7g4aYiEmQEsEJt-n2iUH1EwolMPk6z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3000" y="2606040"/>
            <a:ext cx="38862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40228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219200" y="762000"/>
            <a:ext cx="7772400" cy="1143000"/>
          </a:xfrm>
        </p:spPr>
        <p:txBody>
          <a:bodyPr/>
          <a:lstStyle/>
          <a:p>
            <a:pPr algn="ctr" eaLnBrk="1" fontAlgn="auto" hangingPunct="1">
              <a:spcAft>
                <a:spcPts val="0"/>
              </a:spcAft>
              <a:defRPr/>
            </a:pPr>
            <a:r>
              <a:rPr lang="en-US" dirty="0" smtClean="0">
                <a:solidFill>
                  <a:schemeClr val="tx1"/>
                </a:solidFill>
                <a:latin typeface="Arial Black" pitchFamily="34" charset="0"/>
                <a:cs typeface="Times New Roman" pitchFamily="18" charset="0"/>
              </a:rPr>
              <a:t>Computer Components</a:t>
            </a:r>
          </a:p>
        </p:txBody>
      </p:sp>
      <p:sp>
        <p:nvSpPr>
          <p:cNvPr id="48131" name="Rectangle 3"/>
          <p:cNvSpPr>
            <a:spLocks noGrp="1" noChangeArrowheads="1"/>
          </p:cNvSpPr>
          <p:nvPr>
            <p:ph type="subTitle" idx="1"/>
          </p:nvPr>
        </p:nvSpPr>
        <p:spPr>
          <a:xfrm>
            <a:off x="1295400" y="2438400"/>
            <a:ext cx="7924800" cy="4443845"/>
          </a:xfrm>
        </p:spPr>
        <p:txBody>
          <a:bodyPr/>
          <a:lstStyle/>
          <a:p>
            <a:pPr marR="0" algn="l" eaLnBrk="1" hangingPunct="1">
              <a:buFont typeface="Wingdings" pitchFamily="2" charset="2"/>
              <a:buChar char="Ø"/>
            </a:pPr>
            <a:r>
              <a:rPr lang="en-US" altLang="en-US" sz="2800" b="1" dirty="0" smtClean="0">
                <a:solidFill>
                  <a:schemeClr val="tx1"/>
                </a:solidFill>
                <a:latin typeface="Arial Black" pitchFamily="34" charset="0"/>
                <a:cs typeface="Times New Roman" pitchFamily="18" charset="0"/>
              </a:rPr>
              <a:t>The Personal Computer</a:t>
            </a:r>
          </a:p>
          <a:p>
            <a:pPr marR="0" algn="l" eaLnBrk="1" hangingPunct="1">
              <a:buFont typeface="Wingdings" pitchFamily="2" charset="2"/>
              <a:buChar char="Ø"/>
            </a:pPr>
            <a:r>
              <a:rPr lang="en-US" altLang="en-US" sz="2800" b="1" dirty="0" smtClean="0">
                <a:solidFill>
                  <a:schemeClr val="tx1"/>
                </a:solidFill>
                <a:latin typeface="Arial Black" pitchFamily="34" charset="0"/>
                <a:cs typeface="Times New Roman" pitchFamily="18" charset="0"/>
              </a:rPr>
              <a:t>Memory: ROM and RAM</a:t>
            </a:r>
          </a:p>
          <a:p>
            <a:pPr marR="0" algn="l" eaLnBrk="1" hangingPunct="1">
              <a:buFont typeface="Wingdings" pitchFamily="2" charset="2"/>
              <a:buChar char="Ø"/>
            </a:pPr>
            <a:r>
              <a:rPr lang="en-US" altLang="en-US" sz="2800" b="1" dirty="0" smtClean="0">
                <a:solidFill>
                  <a:schemeClr val="tx1"/>
                </a:solidFill>
                <a:latin typeface="Arial Black" pitchFamily="34" charset="0"/>
                <a:cs typeface="Times New Roman" pitchFamily="18" charset="0"/>
              </a:rPr>
              <a:t>The CPU</a:t>
            </a:r>
          </a:p>
          <a:p>
            <a:pPr marR="0" algn="l" eaLnBrk="1" hangingPunct="1">
              <a:buFont typeface="Wingdings" pitchFamily="2" charset="2"/>
              <a:buChar char="Ø"/>
            </a:pPr>
            <a:r>
              <a:rPr lang="en-US" altLang="en-US" sz="2800" b="1" dirty="0" smtClean="0">
                <a:solidFill>
                  <a:schemeClr val="tx1"/>
                </a:solidFill>
                <a:latin typeface="Arial Black" pitchFamily="34" charset="0"/>
                <a:cs typeface="Times New Roman" pitchFamily="18" charset="0"/>
              </a:rPr>
              <a:t>Number System</a:t>
            </a:r>
          </a:p>
          <a:p>
            <a:pPr marR="0" algn="l" eaLnBrk="1" hangingPunct="1">
              <a:buFont typeface="Wingdings" pitchFamily="2" charset="2"/>
              <a:buChar char="Ø"/>
            </a:pPr>
            <a:r>
              <a:rPr lang="en-US" altLang="en-US" sz="2800" b="1" dirty="0" smtClean="0">
                <a:solidFill>
                  <a:schemeClr val="tx1"/>
                </a:solidFill>
                <a:latin typeface="Arial Black" pitchFamily="34" charset="0"/>
                <a:cs typeface="Times New Roman" pitchFamily="18" charset="0"/>
              </a:rPr>
              <a:t>Storing Data in Memory</a:t>
            </a:r>
          </a:p>
          <a:p>
            <a:pPr marR="0" algn="l" eaLnBrk="1" hangingPunct="1">
              <a:buFont typeface="Wingdings" pitchFamily="2" charset="2"/>
              <a:buChar char="Ø"/>
            </a:pPr>
            <a:r>
              <a:rPr lang="en-US" altLang="en-US" sz="2800" b="1" dirty="0" smtClean="0">
                <a:solidFill>
                  <a:schemeClr val="tx1"/>
                </a:solidFill>
                <a:latin typeface="Arial Black" pitchFamily="34" charset="0"/>
                <a:cs typeface="Times New Roman" pitchFamily="18" charset="0"/>
              </a:rPr>
              <a:t>Storage Devices</a:t>
            </a:r>
          </a:p>
        </p:txBody>
      </p:sp>
    </p:spTree>
    <p:extLst>
      <p:ext uri="{BB962C8B-B14F-4D97-AF65-F5344CB8AC3E}">
        <p14:creationId xmlns:p14="http://schemas.microsoft.com/office/powerpoint/2010/main" val="34435102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914400" y="685800"/>
            <a:ext cx="8229600" cy="1143000"/>
          </a:xfrm>
        </p:spPr>
        <p:txBody>
          <a:bodyPr/>
          <a:lstStyle/>
          <a:p>
            <a:pPr algn="ctr" eaLnBrk="1" fontAlgn="auto" hangingPunct="1">
              <a:spcAft>
                <a:spcPts val="0"/>
              </a:spcAft>
              <a:defRPr/>
            </a:pPr>
            <a:r>
              <a:rPr lang="en-US" dirty="0" smtClean="0">
                <a:solidFill>
                  <a:schemeClr val="tx1"/>
                </a:solidFill>
                <a:latin typeface="Arial Black" pitchFamily="34" charset="0"/>
              </a:rPr>
              <a:t>The </a:t>
            </a:r>
            <a:r>
              <a:rPr lang="en-US" sz="4400" dirty="0" smtClean="0">
                <a:solidFill>
                  <a:schemeClr val="tx1"/>
                </a:solidFill>
                <a:latin typeface="Arial Black" pitchFamily="34" charset="0"/>
                <a:cs typeface="Times New Roman" pitchFamily="18" charset="0"/>
              </a:rPr>
              <a:t>Personal</a:t>
            </a:r>
            <a:r>
              <a:rPr lang="en-US" dirty="0" smtClean="0">
                <a:solidFill>
                  <a:schemeClr val="tx1"/>
                </a:solidFill>
                <a:latin typeface="Arial Black" pitchFamily="34" charset="0"/>
              </a:rPr>
              <a:t> Computer</a:t>
            </a:r>
          </a:p>
        </p:txBody>
      </p:sp>
      <p:sp>
        <p:nvSpPr>
          <p:cNvPr id="49154" name="Rectangle 3"/>
          <p:cNvSpPr>
            <a:spLocks noGrp="1" noChangeArrowheads="1"/>
          </p:cNvSpPr>
          <p:nvPr>
            <p:ph idx="1"/>
          </p:nvPr>
        </p:nvSpPr>
        <p:spPr>
          <a:xfrm>
            <a:off x="1219200" y="3581400"/>
            <a:ext cx="7924800" cy="3276600"/>
          </a:xfrm>
        </p:spPr>
        <p:txBody>
          <a:bodyPr>
            <a:normAutofit fontScale="77500" lnSpcReduction="20000"/>
          </a:bodyPr>
          <a:lstStyle/>
          <a:p>
            <a:pPr eaLnBrk="1" hangingPunct="1">
              <a:buFont typeface="Wingdings" pitchFamily="2" charset="2"/>
              <a:buChar char="Ø"/>
            </a:pPr>
            <a:r>
              <a:rPr lang="en-US" altLang="en-US" sz="3600" b="1" dirty="0" smtClean="0">
                <a:latin typeface="Arial Black" pitchFamily="34" charset="0"/>
                <a:cs typeface="Times New Roman" pitchFamily="18" charset="0"/>
              </a:rPr>
              <a:t>Consists of:</a:t>
            </a:r>
          </a:p>
          <a:p>
            <a:pPr lvl="1" eaLnBrk="1" hangingPunct="1"/>
            <a:r>
              <a:rPr lang="en-US" altLang="en-US" sz="3600" b="1" dirty="0" smtClean="0">
                <a:latin typeface="Arial Black" pitchFamily="34" charset="0"/>
                <a:cs typeface="Times New Roman" pitchFamily="18" charset="0"/>
              </a:rPr>
              <a:t>Monitor</a:t>
            </a:r>
          </a:p>
          <a:p>
            <a:pPr lvl="1" eaLnBrk="1" hangingPunct="1"/>
            <a:r>
              <a:rPr lang="en-US" altLang="en-US" sz="3600" b="1" dirty="0" smtClean="0">
                <a:latin typeface="Arial Black" pitchFamily="34" charset="0"/>
                <a:cs typeface="Times New Roman" pitchFamily="18" charset="0"/>
              </a:rPr>
              <a:t>Base Unit</a:t>
            </a:r>
          </a:p>
          <a:p>
            <a:pPr lvl="1" eaLnBrk="1" hangingPunct="1"/>
            <a:r>
              <a:rPr lang="en-US" altLang="en-US" sz="3600" b="1" dirty="0" smtClean="0">
                <a:latin typeface="Arial Black" pitchFamily="34" charset="0"/>
                <a:cs typeface="Times New Roman" pitchFamily="18" charset="0"/>
              </a:rPr>
              <a:t>Keyboard</a:t>
            </a:r>
          </a:p>
          <a:p>
            <a:pPr lvl="1" eaLnBrk="1" hangingPunct="1"/>
            <a:r>
              <a:rPr lang="en-US" altLang="en-US" sz="3600" b="1" dirty="0" smtClean="0">
                <a:latin typeface="Arial Black" pitchFamily="34" charset="0"/>
                <a:cs typeface="Times New Roman" pitchFamily="18" charset="0"/>
              </a:rPr>
              <a:t>Diskette Drive</a:t>
            </a:r>
          </a:p>
          <a:p>
            <a:pPr lvl="1" eaLnBrk="1" hangingPunct="1"/>
            <a:r>
              <a:rPr lang="en-US" altLang="en-US" sz="3600" b="1" dirty="0" smtClean="0">
                <a:latin typeface="Arial Black" pitchFamily="34" charset="0"/>
                <a:cs typeface="Times New Roman" pitchFamily="18" charset="0"/>
              </a:rPr>
              <a:t>CD-ROM Drive</a:t>
            </a:r>
          </a:p>
          <a:p>
            <a:pPr lvl="1" eaLnBrk="1" hangingPunct="1"/>
            <a:r>
              <a:rPr lang="en-US" altLang="en-US" sz="3600" b="1" dirty="0" smtClean="0">
                <a:latin typeface="Arial Black" pitchFamily="34" charset="0"/>
                <a:cs typeface="Times New Roman" pitchFamily="18" charset="0"/>
              </a:rPr>
              <a:t>Mouse</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1524000"/>
            <a:ext cx="2152650" cy="2124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33194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95400" y="914400"/>
            <a:ext cx="7848600" cy="914400"/>
          </a:xfrm>
        </p:spPr>
        <p:txBody>
          <a:bodyPr>
            <a:normAutofit fontScale="90000"/>
          </a:bodyPr>
          <a:lstStyle/>
          <a:p>
            <a:pPr algn="ctr" eaLnBrk="1" fontAlgn="auto" hangingPunct="1">
              <a:spcAft>
                <a:spcPts val="0"/>
              </a:spcAft>
              <a:defRPr/>
            </a:pPr>
            <a:r>
              <a:rPr lang="en-US" dirty="0" smtClean="0">
                <a:solidFill>
                  <a:schemeClr val="tx1"/>
                </a:solidFill>
                <a:latin typeface="Arial Black" pitchFamily="34" charset="0"/>
              </a:rPr>
              <a:t>Data Flows of Computer Components</a:t>
            </a:r>
            <a:endParaRPr lang="en-US" dirty="0">
              <a:solidFill>
                <a:schemeClr val="tx1"/>
              </a:solidFill>
              <a:latin typeface="Arial Black" pitchFamily="34" charset="0"/>
            </a:endParaRPr>
          </a:p>
        </p:txBody>
      </p:sp>
      <p:sp>
        <p:nvSpPr>
          <p:cNvPr id="4" name="Rectangle 3"/>
          <p:cNvSpPr/>
          <p:nvPr/>
        </p:nvSpPr>
        <p:spPr>
          <a:xfrm>
            <a:off x="1217613" y="2804030"/>
            <a:ext cx="23622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4"/>
          <p:cNvSpPr/>
          <p:nvPr/>
        </p:nvSpPr>
        <p:spPr>
          <a:xfrm>
            <a:off x="4341813" y="2804030"/>
            <a:ext cx="21336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7085013" y="2804030"/>
            <a:ext cx="19812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4418013" y="4632830"/>
            <a:ext cx="20574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9" name="Straight Arrow Connector 8"/>
          <p:cNvCxnSpPr/>
          <p:nvPr/>
        </p:nvCxnSpPr>
        <p:spPr>
          <a:xfrm>
            <a:off x="3579813" y="3261230"/>
            <a:ext cx="762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6475413" y="3261230"/>
            <a:ext cx="609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5400000">
            <a:off x="4913314" y="4289930"/>
            <a:ext cx="6858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0186" name="TextBox 13"/>
          <p:cNvSpPr txBox="1">
            <a:spLocks noChangeArrowheads="1"/>
          </p:cNvSpPr>
          <p:nvPr/>
        </p:nvSpPr>
        <p:spPr bwMode="auto">
          <a:xfrm>
            <a:off x="1522413" y="3032630"/>
            <a:ext cx="18288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US" altLang="en-US" sz="4400" b="1"/>
              <a:t>Input</a:t>
            </a:r>
          </a:p>
        </p:txBody>
      </p:sp>
      <p:sp>
        <p:nvSpPr>
          <p:cNvPr id="50187" name="TextBox 14"/>
          <p:cNvSpPr txBox="1">
            <a:spLocks noChangeArrowheads="1"/>
          </p:cNvSpPr>
          <p:nvPr/>
        </p:nvSpPr>
        <p:spPr bwMode="auto">
          <a:xfrm>
            <a:off x="4341813" y="3108830"/>
            <a:ext cx="2133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US" altLang="en-US" sz="4000" b="1"/>
              <a:t>Memory</a:t>
            </a:r>
          </a:p>
        </p:txBody>
      </p:sp>
      <p:sp>
        <p:nvSpPr>
          <p:cNvPr id="50188" name="TextBox 15"/>
          <p:cNvSpPr txBox="1">
            <a:spLocks noChangeArrowheads="1"/>
          </p:cNvSpPr>
          <p:nvPr/>
        </p:nvSpPr>
        <p:spPr bwMode="auto">
          <a:xfrm>
            <a:off x="7085013" y="3108830"/>
            <a:ext cx="1981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US" altLang="en-US" sz="3600" b="1"/>
              <a:t>Output</a:t>
            </a:r>
          </a:p>
        </p:txBody>
      </p:sp>
      <p:cxnSp>
        <p:nvCxnSpPr>
          <p:cNvPr id="18" name="Straight Arrow Connector 17"/>
          <p:cNvCxnSpPr/>
          <p:nvPr/>
        </p:nvCxnSpPr>
        <p:spPr>
          <a:xfrm rot="5400000" flipH="1" flipV="1">
            <a:off x="5370514" y="4289930"/>
            <a:ext cx="6858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0190" name="TextBox 18"/>
          <p:cNvSpPr txBox="1">
            <a:spLocks noChangeArrowheads="1"/>
          </p:cNvSpPr>
          <p:nvPr/>
        </p:nvSpPr>
        <p:spPr bwMode="auto">
          <a:xfrm>
            <a:off x="4418013" y="4843173"/>
            <a:ext cx="2057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US" altLang="en-US" sz="3600" b="1"/>
              <a:t>CPU</a:t>
            </a:r>
          </a:p>
        </p:txBody>
      </p:sp>
    </p:spTree>
    <p:extLst>
      <p:ext uri="{BB962C8B-B14F-4D97-AF65-F5344CB8AC3E}">
        <p14:creationId xmlns:p14="http://schemas.microsoft.com/office/powerpoint/2010/main" val="23236136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188027" y="1295400"/>
            <a:ext cx="7924800" cy="838200"/>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Software</a:t>
            </a:r>
          </a:p>
        </p:txBody>
      </p:sp>
      <p:sp>
        <p:nvSpPr>
          <p:cNvPr id="51202" name="Rectangle 3"/>
          <p:cNvSpPr>
            <a:spLocks noGrp="1" noChangeArrowheads="1"/>
          </p:cNvSpPr>
          <p:nvPr>
            <p:ph idx="1"/>
          </p:nvPr>
        </p:nvSpPr>
        <p:spPr>
          <a:xfrm>
            <a:off x="1219200" y="2057400"/>
            <a:ext cx="7924800" cy="4814455"/>
          </a:xfrm>
        </p:spPr>
        <p:txBody>
          <a:bodyPr>
            <a:normAutofit/>
          </a:bodyPr>
          <a:lstStyle/>
          <a:p>
            <a:pPr lvl="1">
              <a:buFont typeface="Wingdings" pitchFamily="2" charset="2"/>
              <a:buChar char="Ø"/>
            </a:pPr>
            <a:r>
              <a:rPr lang="en-US" altLang="en-US" sz="2400" b="1" dirty="0" smtClean="0">
                <a:latin typeface="Arial Black" pitchFamily="34" charset="0"/>
                <a:cs typeface="Times New Roman" pitchFamily="18" charset="0"/>
              </a:rPr>
              <a:t>Is instructions stored as electronic data that tells the computer what to do.</a:t>
            </a:r>
          </a:p>
          <a:p>
            <a:pPr eaLnBrk="1" hangingPunct="1">
              <a:buFont typeface="Wingdings" pitchFamily="2" charset="2"/>
              <a:buChar char="Ø"/>
            </a:pPr>
            <a:r>
              <a:rPr lang="en-US" altLang="en-US" sz="3200" b="1" dirty="0" smtClean="0">
                <a:latin typeface="Arial Black" pitchFamily="34" charset="0"/>
                <a:cs typeface="Times New Roman" pitchFamily="18" charset="0"/>
              </a:rPr>
              <a:t>Operating System Software</a:t>
            </a:r>
          </a:p>
          <a:p>
            <a:pPr lvl="1" eaLnBrk="1" hangingPunct="1">
              <a:buFont typeface="Courier New" pitchFamily="49" charset="0"/>
              <a:buChar char="o"/>
            </a:pPr>
            <a:r>
              <a:rPr lang="en-US" altLang="en-US" sz="2400" b="1" dirty="0" smtClean="0">
                <a:latin typeface="Arial Black" pitchFamily="34" charset="0"/>
                <a:cs typeface="Times New Roman" pitchFamily="18" charset="0"/>
              </a:rPr>
              <a:t>Runs automatically when the computer is turned on and enables the user to communicate with the computer.</a:t>
            </a:r>
          </a:p>
          <a:p>
            <a:pPr eaLnBrk="1" hangingPunct="1"/>
            <a:r>
              <a:rPr lang="en-US" altLang="en-US" sz="3200" dirty="0" smtClean="0">
                <a:latin typeface="Arial Black" pitchFamily="34" charset="0"/>
                <a:cs typeface="Times New Roman" pitchFamily="18" charset="0"/>
              </a:rPr>
              <a:t>Application</a:t>
            </a:r>
            <a:r>
              <a:rPr lang="en-US" altLang="en-US" sz="3200" dirty="0" smtClean="0">
                <a:latin typeface="Arial Black" pitchFamily="34" charset="0"/>
              </a:rPr>
              <a:t> Software</a:t>
            </a:r>
            <a:endParaRPr lang="en-US" altLang="en-US" sz="3200" b="1" dirty="0" smtClean="0">
              <a:latin typeface="Arial Black" pitchFamily="34" charset="0"/>
              <a:cs typeface="Times New Roman" pitchFamily="18" charset="0"/>
            </a:endParaRPr>
          </a:p>
          <a:p>
            <a:pPr lvl="1" eaLnBrk="1" hangingPunct="1">
              <a:buFont typeface="Courier New" pitchFamily="49" charset="0"/>
              <a:buChar char="o"/>
            </a:pPr>
            <a:r>
              <a:rPr lang="en-US" altLang="en-US" sz="2400" b="1" dirty="0" smtClean="0">
                <a:latin typeface="Arial Black" pitchFamily="34" charset="0"/>
                <a:cs typeface="Times New Roman" pitchFamily="18" charset="0"/>
              </a:rPr>
              <a:t>Application, Program, or software – is written by programmers to perform a specific task.</a:t>
            </a:r>
          </a:p>
          <a:p>
            <a:pPr lvl="1" eaLnBrk="1" hangingPunct="1">
              <a:buFont typeface="Courier New" pitchFamily="49" charset="0"/>
              <a:buChar char="o"/>
            </a:pPr>
            <a:endParaRPr lang="en-US" altLang="en-US" sz="3200"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93969909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219200" y="990600"/>
            <a:ext cx="7924800" cy="1066800"/>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Two Types of Memory</a:t>
            </a:r>
          </a:p>
        </p:txBody>
      </p:sp>
      <p:sp>
        <p:nvSpPr>
          <p:cNvPr id="52226" name="Rectangle 3"/>
          <p:cNvSpPr>
            <a:spLocks noGrp="1" noChangeArrowheads="1"/>
          </p:cNvSpPr>
          <p:nvPr>
            <p:ph idx="1"/>
          </p:nvPr>
        </p:nvSpPr>
        <p:spPr>
          <a:xfrm>
            <a:off x="1295399" y="2209800"/>
            <a:ext cx="7858991" cy="4648200"/>
          </a:xfrm>
        </p:spPr>
        <p:txBody>
          <a:bodyPr>
            <a:normAutofit fontScale="92500" lnSpcReduction="10000"/>
          </a:bodyPr>
          <a:lstStyle/>
          <a:p>
            <a:pPr eaLnBrk="1" hangingPunct="1">
              <a:buFont typeface="Wingdings" pitchFamily="2" charset="2"/>
              <a:buChar char="Ø"/>
            </a:pPr>
            <a:r>
              <a:rPr lang="en-US" altLang="en-US" sz="3600" b="1" dirty="0" smtClean="0">
                <a:latin typeface="Times New Roman" pitchFamily="18" charset="0"/>
                <a:cs typeface="Times New Roman" pitchFamily="18" charset="0"/>
              </a:rPr>
              <a:t>ROM – Read Only Memory – contains the most basic operating instructions for the computer. Data on the ROM is permanent</a:t>
            </a:r>
          </a:p>
          <a:p>
            <a:pPr eaLnBrk="1" hangingPunct="1">
              <a:buFont typeface="Wingdings 3" pitchFamily="18" charset="2"/>
              <a:buNone/>
            </a:pPr>
            <a:endParaRPr lang="en-US" altLang="en-US" sz="3600" b="1" dirty="0" smtClean="0">
              <a:latin typeface="Times New Roman" pitchFamily="18" charset="0"/>
              <a:cs typeface="Times New Roman" pitchFamily="18" charset="0"/>
            </a:endParaRPr>
          </a:p>
          <a:p>
            <a:pPr eaLnBrk="1" hangingPunct="1">
              <a:buFont typeface="Wingdings" pitchFamily="2" charset="2"/>
              <a:buChar char="Ø"/>
            </a:pPr>
            <a:r>
              <a:rPr lang="en-US" altLang="en-US" sz="3600" b="1" dirty="0" smtClean="0">
                <a:latin typeface="Times New Roman" pitchFamily="18" charset="0"/>
                <a:cs typeface="Times New Roman" pitchFamily="18" charset="0"/>
              </a:rPr>
              <a:t>RAM – Random Access Memory – temporary memory where data and instructions can be stored. Data is lost when the computer is turned off.</a:t>
            </a:r>
            <a:r>
              <a:rPr lang="en-US" altLang="en-US" dirty="0" smtClean="0">
                <a:latin typeface="Times New Roman" pitchFamily="18" charset="0"/>
                <a:cs typeface="Times New Roman" pitchFamily="18" charset="0"/>
              </a:rPr>
              <a:t>	</a:t>
            </a:r>
          </a:p>
        </p:txBody>
      </p:sp>
    </p:spTree>
    <p:extLst>
      <p:ext uri="{BB962C8B-B14F-4D97-AF65-F5344CB8AC3E}">
        <p14:creationId xmlns:p14="http://schemas.microsoft.com/office/powerpoint/2010/main" val="210582782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295400" y="762000"/>
            <a:ext cx="7848600" cy="1066800"/>
          </a:xfrm>
        </p:spPr>
        <p:txBody>
          <a:bodyPr/>
          <a:lstStyle/>
          <a:p>
            <a:pPr algn="ctr" eaLnBrk="1" fontAlgn="auto" hangingPunct="1">
              <a:spcAft>
                <a:spcPts val="0"/>
              </a:spcAft>
              <a:defRPr/>
            </a:pPr>
            <a:r>
              <a:rPr lang="en-US" dirty="0" smtClean="0">
                <a:solidFill>
                  <a:schemeClr val="tx1"/>
                </a:solidFill>
                <a:latin typeface="Arial Black" pitchFamily="34" charset="0"/>
              </a:rPr>
              <a:t>CPU</a:t>
            </a:r>
          </a:p>
        </p:txBody>
      </p:sp>
      <p:sp>
        <p:nvSpPr>
          <p:cNvPr id="53250" name="Rectangle 3"/>
          <p:cNvSpPr>
            <a:spLocks noGrp="1" noChangeArrowheads="1"/>
          </p:cNvSpPr>
          <p:nvPr>
            <p:ph idx="1"/>
          </p:nvPr>
        </p:nvSpPr>
        <p:spPr>
          <a:xfrm>
            <a:off x="1219200" y="1752600"/>
            <a:ext cx="7924800" cy="5105400"/>
          </a:xfrm>
        </p:spPr>
        <p:txBody>
          <a:bodyPr>
            <a:normAutofit/>
          </a:bodyPr>
          <a:lstStyle/>
          <a:p>
            <a:pPr eaLnBrk="1" hangingPunct="1">
              <a:lnSpc>
                <a:spcPct val="90000"/>
              </a:lnSpc>
              <a:buFont typeface="Wingdings" pitchFamily="2" charset="2"/>
              <a:buChar char="Ø"/>
            </a:pPr>
            <a:r>
              <a:rPr lang="en-US" altLang="en-US" sz="3200" b="1" dirty="0" smtClean="0">
                <a:latin typeface="Times New Roman" pitchFamily="18" charset="0"/>
                <a:cs typeface="Times New Roman" pitchFamily="18" charset="0"/>
              </a:rPr>
              <a:t>Central Processing Unit – directs the processing of information throughout the computer.</a:t>
            </a:r>
          </a:p>
          <a:p>
            <a:pPr eaLnBrk="1" hangingPunct="1">
              <a:lnSpc>
                <a:spcPct val="90000"/>
              </a:lnSpc>
              <a:buFont typeface="Wingdings 3" pitchFamily="18" charset="2"/>
              <a:buNone/>
            </a:pPr>
            <a:endParaRPr lang="en-US" altLang="en-US" sz="3200" b="1" dirty="0" smtClean="0">
              <a:latin typeface="Times New Roman" pitchFamily="18" charset="0"/>
              <a:cs typeface="Times New Roman" pitchFamily="18" charset="0"/>
            </a:endParaRPr>
          </a:p>
          <a:p>
            <a:pPr eaLnBrk="1" hangingPunct="1">
              <a:lnSpc>
                <a:spcPct val="90000"/>
              </a:lnSpc>
              <a:buFont typeface="Wingdings" pitchFamily="2" charset="2"/>
              <a:buChar char="Ø"/>
            </a:pPr>
            <a:r>
              <a:rPr lang="en-US" altLang="en-US" sz="3200" b="1" dirty="0" smtClean="0">
                <a:latin typeface="Times New Roman" pitchFamily="18" charset="0"/>
                <a:cs typeface="Times New Roman" pitchFamily="18" charset="0"/>
              </a:rPr>
              <a:t>CPU contains the ALU (Arithmetic Logic Unit) which performs arithmetic and logic operations.</a:t>
            </a:r>
          </a:p>
          <a:p>
            <a:pPr eaLnBrk="1" hangingPunct="1">
              <a:lnSpc>
                <a:spcPct val="90000"/>
              </a:lnSpc>
              <a:buFont typeface="Wingdings 3" pitchFamily="18" charset="2"/>
              <a:buNone/>
            </a:pPr>
            <a:endParaRPr lang="en-US" altLang="en-US" sz="3200" b="1" dirty="0" smtClean="0">
              <a:latin typeface="Times New Roman" pitchFamily="18" charset="0"/>
              <a:cs typeface="Times New Roman" pitchFamily="18" charset="0"/>
            </a:endParaRPr>
          </a:p>
          <a:p>
            <a:pPr eaLnBrk="1" hangingPunct="1">
              <a:lnSpc>
                <a:spcPct val="90000"/>
              </a:lnSpc>
              <a:buFont typeface="Wingdings" pitchFamily="2" charset="2"/>
              <a:buChar char="Ø"/>
            </a:pPr>
            <a:r>
              <a:rPr lang="en-US" altLang="en-US" sz="3200" b="1" dirty="0" smtClean="0">
                <a:latin typeface="Times New Roman" pitchFamily="18" charset="0"/>
                <a:cs typeface="Times New Roman" pitchFamily="18" charset="0"/>
              </a:rPr>
              <a:t>ALU is measured in nanoseconds (billionths of a second)</a:t>
            </a:r>
          </a:p>
        </p:txBody>
      </p:sp>
    </p:spTree>
    <p:extLst>
      <p:ext uri="{BB962C8B-B14F-4D97-AF65-F5344CB8AC3E}">
        <p14:creationId xmlns:p14="http://schemas.microsoft.com/office/powerpoint/2010/main" val="22320283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219200" y="609600"/>
            <a:ext cx="7924800" cy="1143000"/>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Numbering</a:t>
            </a:r>
            <a:r>
              <a:rPr lang="en-US" dirty="0" smtClean="0">
                <a:solidFill>
                  <a:schemeClr val="tx1"/>
                </a:solidFill>
                <a:latin typeface="Arial Black" pitchFamily="34" charset="0"/>
              </a:rPr>
              <a:t> System</a:t>
            </a:r>
          </a:p>
        </p:txBody>
      </p:sp>
      <p:sp>
        <p:nvSpPr>
          <p:cNvPr id="54274" name="Rectangle 3"/>
          <p:cNvSpPr>
            <a:spLocks noGrp="1" noChangeArrowheads="1"/>
          </p:cNvSpPr>
          <p:nvPr>
            <p:ph idx="1"/>
          </p:nvPr>
        </p:nvSpPr>
        <p:spPr>
          <a:xfrm>
            <a:off x="1219200" y="1676400"/>
            <a:ext cx="7924800" cy="5181600"/>
          </a:xfrm>
        </p:spPr>
        <p:txBody>
          <a:bodyPr>
            <a:normAutofit lnSpcReduction="10000"/>
          </a:bodyPr>
          <a:lstStyle/>
          <a:p>
            <a:pPr eaLnBrk="1" hangingPunct="1">
              <a:buFont typeface="Wingdings" pitchFamily="2" charset="2"/>
              <a:buChar char="Ø"/>
            </a:pPr>
            <a:r>
              <a:rPr lang="en-US" altLang="en-US" sz="3200" b="1" dirty="0" smtClean="0">
                <a:latin typeface="Times New Roman" pitchFamily="18" charset="0"/>
                <a:cs typeface="Times New Roman" pitchFamily="18" charset="0"/>
              </a:rPr>
              <a:t>Electrical circuits on an IC have one of two states (off or on).</a:t>
            </a:r>
          </a:p>
          <a:p>
            <a:pPr eaLnBrk="1" hangingPunct="1">
              <a:buFont typeface="Wingdings 3" pitchFamily="18" charset="2"/>
              <a:buNone/>
            </a:pPr>
            <a:endParaRPr lang="en-US" altLang="en-US" sz="3200" b="1" dirty="0" smtClean="0">
              <a:latin typeface="Times New Roman" pitchFamily="18" charset="0"/>
              <a:cs typeface="Times New Roman" pitchFamily="18" charset="0"/>
            </a:endParaRPr>
          </a:p>
          <a:p>
            <a:pPr eaLnBrk="1" hangingPunct="1">
              <a:buFont typeface="Wingdings" pitchFamily="2" charset="2"/>
              <a:buChar char="Ø"/>
            </a:pPr>
            <a:r>
              <a:rPr lang="en-US" altLang="en-US" sz="3200" b="1" dirty="0" smtClean="0">
                <a:latin typeface="Times New Roman" pitchFamily="18" charset="0"/>
                <a:cs typeface="Times New Roman" pitchFamily="18" charset="0"/>
              </a:rPr>
              <a:t>Binary System is used to represent the two states (1 and 0)</a:t>
            </a:r>
          </a:p>
          <a:p>
            <a:pPr eaLnBrk="1" hangingPunct="1">
              <a:buFont typeface="Wingdings 3" pitchFamily="18" charset="2"/>
              <a:buNone/>
            </a:pPr>
            <a:endParaRPr lang="en-US" altLang="en-US" sz="3200" b="1" dirty="0" smtClean="0">
              <a:latin typeface="Times New Roman" pitchFamily="18" charset="0"/>
              <a:cs typeface="Times New Roman" pitchFamily="18" charset="0"/>
            </a:endParaRPr>
          </a:p>
          <a:p>
            <a:pPr eaLnBrk="1" hangingPunct="1">
              <a:buFont typeface="Wingdings" pitchFamily="2" charset="2"/>
              <a:buChar char="Ø"/>
            </a:pPr>
            <a:r>
              <a:rPr lang="en-US" altLang="en-US" sz="3200" b="1" dirty="0" smtClean="0">
                <a:latin typeface="Times New Roman" pitchFamily="18" charset="0"/>
                <a:cs typeface="Times New Roman" pitchFamily="18" charset="0"/>
              </a:rPr>
              <a:t>Each 1 or 0 represents a “bit”</a:t>
            </a:r>
          </a:p>
          <a:p>
            <a:pPr eaLnBrk="1" hangingPunct="1">
              <a:buFont typeface="Wingdings" pitchFamily="2" charset="2"/>
              <a:buChar char="Ø"/>
            </a:pPr>
            <a:endParaRPr lang="en-US" altLang="en-US" sz="3200" b="1" dirty="0" smtClean="0">
              <a:latin typeface="Times New Roman" pitchFamily="18" charset="0"/>
              <a:cs typeface="Times New Roman" pitchFamily="18" charset="0"/>
            </a:endParaRPr>
          </a:p>
          <a:p>
            <a:pPr eaLnBrk="1" hangingPunct="1">
              <a:buFont typeface="Wingdings" pitchFamily="2" charset="2"/>
              <a:buChar char="Ø"/>
            </a:pPr>
            <a:r>
              <a:rPr lang="en-US" altLang="en-US" sz="3200" b="1" dirty="0" smtClean="0">
                <a:latin typeface="Times New Roman" pitchFamily="18" charset="0"/>
                <a:cs typeface="Times New Roman" pitchFamily="18" charset="0"/>
              </a:rPr>
              <a:t>Bit- (</a:t>
            </a:r>
            <a:r>
              <a:rPr lang="en-US" altLang="en-US" sz="3200" b="1" u="sng" dirty="0" err="1" smtClean="0">
                <a:latin typeface="Times New Roman" pitchFamily="18" charset="0"/>
                <a:cs typeface="Times New Roman" pitchFamily="18" charset="0"/>
              </a:rPr>
              <a:t>BI</a:t>
            </a:r>
            <a:r>
              <a:rPr lang="en-US" altLang="en-US" sz="3200" b="1" dirty="0" err="1" smtClean="0">
                <a:latin typeface="Times New Roman" pitchFamily="18" charset="0"/>
                <a:cs typeface="Times New Roman" pitchFamily="18" charset="0"/>
              </a:rPr>
              <a:t>nary</a:t>
            </a:r>
            <a:r>
              <a:rPr lang="en-US" altLang="en-US" sz="3200" b="1" dirty="0" smtClean="0">
                <a:latin typeface="Times New Roman" pitchFamily="18" charset="0"/>
                <a:cs typeface="Times New Roman" pitchFamily="18" charset="0"/>
              </a:rPr>
              <a:t> </a:t>
            </a:r>
            <a:r>
              <a:rPr lang="en-US" altLang="en-US" sz="3200" b="1" dirty="0" err="1" smtClean="0">
                <a:latin typeface="Times New Roman" pitchFamily="18" charset="0"/>
                <a:cs typeface="Times New Roman" pitchFamily="18" charset="0"/>
              </a:rPr>
              <a:t>Digi</a:t>
            </a:r>
            <a:r>
              <a:rPr lang="en-US" altLang="en-US" sz="3200" b="1" u="sng" dirty="0" err="1" smtClean="0">
                <a:latin typeface="Times New Roman" pitchFamily="18" charset="0"/>
                <a:cs typeface="Times New Roman" pitchFamily="18" charset="0"/>
              </a:rPr>
              <a:t>T</a:t>
            </a:r>
            <a:r>
              <a:rPr lang="en-US" altLang="en-US" sz="3200" b="1" dirty="0" smtClean="0">
                <a:latin typeface="Times New Roman" pitchFamily="18" charset="0"/>
                <a:cs typeface="Times New Roman" pitchFamily="18" charset="0"/>
              </a:rPr>
              <a:t>) is the small memory unit.</a:t>
            </a:r>
          </a:p>
        </p:txBody>
      </p:sp>
    </p:spTree>
    <p:extLst>
      <p:ext uri="{BB962C8B-B14F-4D97-AF65-F5344CB8AC3E}">
        <p14:creationId xmlns:p14="http://schemas.microsoft.com/office/powerpoint/2010/main" val="31957086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143000" y="685800"/>
            <a:ext cx="8001000" cy="1066800"/>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Byte</a:t>
            </a:r>
          </a:p>
        </p:txBody>
      </p:sp>
      <p:sp>
        <p:nvSpPr>
          <p:cNvPr id="10243" name="Rectangle 3"/>
          <p:cNvSpPr>
            <a:spLocks noGrp="1" noChangeArrowheads="1"/>
          </p:cNvSpPr>
          <p:nvPr>
            <p:ph idx="1"/>
          </p:nvPr>
        </p:nvSpPr>
        <p:spPr>
          <a:xfrm>
            <a:off x="1219200" y="2286000"/>
            <a:ext cx="8001000" cy="4572000"/>
          </a:xfrm>
        </p:spPr>
        <p:txBody>
          <a:bodyPr>
            <a:normAutofit fontScale="32500" lnSpcReduction="20000"/>
          </a:bodyPr>
          <a:lstStyle/>
          <a:p>
            <a:pPr marL="365760" indent="-256032" eaLnBrk="1" fontAlgn="auto" hangingPunct="1">
              <a:spcAft>
                <a:spcPts val="0"/>
              </a:spcAft>
              <a:buFont typeface="Wingdings" pitchFamily="2" charset="2"/>
              <a:buChar char="Ø"/>
              <a:defRPr/>
            </a:pPr>
            <a:r>
              <a:rPr lang="en-US" sz="12800" b="1" dirty="0" smtClean="0">
                <a:latin typeface="Times New Roman" pitchFamily="18" charset="0"/>
                <a:cs typeface="Times New Roman" pitchFamily="18" charset="0"/>
              </a:rPr>
              <a:t>Byte – equals 8 bits.</a:t>
            </a:r>
          </a:p>
          <a:p>
            <a:pPr marL="365760" indent="-256032" eaLnBrk="1" fontAlgn="auto" hangingPunct="1">
              <a:spcAft>
                <a:spcPts val="0"/>
              </a:spcAft>
              <a:buFont typeface="Wingdings 3" pitchFamily="18" charset="2"/>
              <a:buNone/>
              <a:defRPr/>
            </a:pPr>
            <a:endParaRPr lang="en-US" sz="12800" b="1" dirty="0" smtClean="0">
              <a:latin typeface="Times New Roman" pitchFamily="18" charset="0"/>
              <a:cs typeface="Times New Roman" pitchFamily="18" charset="0"/>
            </a:endParaRPr>
          </a:p>
          <a:p>
            <a:pPr marL="365760" indent="-256032" eaLnBrk="1" fontAlgn="auto" hangingPunct="1">
              <a:spcAft>
                <a:spcPts val="0"/>
              </a:spcAft>
              <a:buFont typeface="Wingdings" pitchFamily="2" charset="2"/>
              <a:buChar char="Ø"/>
              <a:defRPr/>
            </a:pPr>
            <a:r>
              <a:rPr lang="en-US" sz="12800" b="1" dirty="0" smtClean="0">
                <a:latin typeface="Times New Roman" pitchFamily="18" charset="0"/>
                <a:cs typeface="Times New Roman" pitchFamily="18" charset="0"/>
              </a:rPr>
              <a:t>Byte - is a unit of digital information in computing and telecommunications that most commonly consists of eight bits.</a:t>
            </a:r>
          </a:p>
          <a:p>
            <a:pPr marL="365760" indent="-256032" eaLnBrk="1" fontAlgn="auto" hangingPunct="1">
              <a:spcAft>
                <a:spcPts val="0"/>
              </a:spcAft>
              <a:buFont typeface="Wingdings 3"/>
              <a:buChar char=""/>
              <a:defRPr/>
            </a:pPr>
            <a:endParaRPr lang="en-US" sz="3600"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5757143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4009" y="685800"/>
            <a:ext cx="8229600" cy="1143000"/>
          </a:xfrm>
        </p:spPr>
        <p:txBody>
          <a:bodyPr>
            <a:normAutofit/>
          </a:bodyPr>
          <a:lstStyle/>
          <a:p>
            <a:r>
              <a:rPr lang="en-US" sz="4800" b="1" dirty="0" smtClean="0">
                <a:latin typeface="Times New Roman" panose="02020603050405020304" pitchFamily="18" charset="0"/>
                <a:cs typeface="Times New Roman" panose="02020603050405020304" pitchFamily="18" charset="0"/>
              </a:rPr>
              <a:t>Nibble</a:t>
            </a:r>
            <a:endParaRPr lang="en-US" sz="48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219200" y="1752601"/>
            <a:ext cx="7921336" cy="5105400"/>
          </a:xfrm>
        </p:spPr>
        <p:txBody>
          <a:bodyPr/>
          <a:lstStyle/>
          <a:p>
            <a:r>
              <a:rPr lang="en-US" dirty="0" smtClean="0"/>
              <a:t>4 bits or half a Byte</a:t>
            </a:r>
            <a:endParaRPr lang="en-US" dirty="0"/>
          </a:p>
        </p:txBody>
      </p:sp>
    </p:spTree>
    <p:extLst>
      <p:ext uri="{BB962C8B-B14F-4D97-AF65-F5344CB8AC3E}">
        <p14:creationId xmlns:p14="http://schemas.microsoft.com/office/powerpoint/2010/main" val="42822636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219200" y="609600"/>
            <a:ext cx="7467600" cy="808038"/>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Word</a:t>
            </a:r>
          </a:p>
        </p:txBody>
      </p:sp>
      <p:sp>
        <p:nvSpPr>
          <p:cNvPr id="62466" name="Rectangle 3"/>
          <p:cNvSpPr>
            <a:spLocks noGrp="1" noChangeArrowheads="1"/>
          </p:cNvSpPr>
          <p:nvPr>
            <p:ph idx="1"/>
          </p:nvPr>
        </p:nvSpPr>
        <p:spPr>
          <a:xfrm>
            <a:off x="1219200" y="1447800"/>
            <a:ext cx="7924800" cy="5334000"/>
          </a:xfrm>
        </p:spPr>
        <p:txBody>
          <a:bodyPr/>
          <a:lstStyle/>
          <a:p>
            <a:pPr eaLnBrk="1" hangingPunct="1">
              <a:buFont typeface="Wingdings" pitchFamily="2" charset="2"/>
              <a:buChar char="Ø"/>
            </a:pPr>
            <a:r>
              <a:rPr lang="en-US" altLang="en-US" sz="3600" b="1" dirty="0" smtClean="0">
                <a:latin typeface="Times New Roman" pitchFamily="18" charset="0"/>
                <a:cs typeface="Times New Roman" pitchFamily="18" charset="0"/>
              </a:rPr>
              <a:t>Bits grouped in units of 8 to 64 or more are called “words”.</a:t>
            </a:r>
          </a:p>
          <a:p>
            <a:pPr eaLnBrk="1" hangingPunct="1">
              <a:buFont typeface="Wingdings" pitchFamily="2" charset="2"/>
              <a:buChar char="Ø"/>
            </a:pPr>
            <a:r>
              <a:rPr lang="en-US" altLang="en-US" sz="3600" b="1" dirty="0" smtClean="0">
                <a:latin typeface="Times New Roman" pitchFamily="18" charset="0"/>
                <a:cs typeface="Times New Roman" pitchFamily="18" charset="0"/>
              </a:rPr>
              <a:t>Size of the word depends on the computer system. </a:t>
            </a:r>
          </a:p>
          <a:p>
            <a:pPr eaLnBrk="1" hangingPunct="1">
              <a:buFont typeface="Wingdings" pitchFamily="2" charset="2"/>
              <a:buChar char="Ø"/>
            </a:pPr>
            <a:endParaRPr lang="en-US" altLang="en-US" sz="3600" b="1" dirty="0" smtClean="0">
              <a:latin typeface="Times New Roman" pitchFamily="18" charset="0"/>
              <a:cs typeface="Times New Roman" pitchFamily="18" charset="0"/>
            </a:endParaRPr>
          </a:p>
          <a:p>
            <a:pPr eaLnBrk="1" hangingPunct="1">
              <a:buFont typeface="Wingdings" pitchFamily="2" charset="2"/>
              <a:buChar char="Ø"/>
            </a:pPr>
            <a:r>
              <a:rPr lang="en-US" altLang="en-US" sz="3600" b="1" dirty="0" smtClean="0">
                <a:latin typeface="Times New Roman" pitchFamily="18" charset="0"/>
                <a:cs typeface="Times New Roman" pitchFamily="18" charset="0"/>
              </a:rPr>
              <a:t>LONG WORD</a:t>
            </a:r>
          </a:p>
          <a:p>
            <a:pPr lvl="1">
              <a:buFont typeface="Wingdings" pitchFamily="2" charset="2"/>
              <a:buChar char="Ø"/>
            </a:pPr>
            <a:r>
              <a:rPr lang="en-US" altLang="en-US" b="1" dirty="0" smtClean="0">
                <a:latin typeface="Times New Roman" pitchFamily="18" charset="0"/>
                <a:cs typeface="Times New Roman" pitchFamily="18" charset="0"/>
              </a:rPr>
              <a:t>Greater than 64 bits</a:t>
            </a:r>
            <a:endParaRPr lang="en-US" altLang="en-US" b="1" dirty="0" smtClean="0">
              <a:latin typeface="Times New Roman" pitchFamily="18" charset="0"/>
              <a:cs typeface="Times New Roman" pitchFamily="18" charset="0"/>
            </a:endParaRPr>
          </a:p>
          <a:p>
            <a:pPr eaLnBrk="1" hangingPunct="1">
              <a:buFont typeface="Wingdings" pitchFamily="2" charset="2"/>
              <a:buChar char="Ø"/>
            </a:pPr>
            <a:endParaRPr lang="en-US" altLang="en-US" sz="3600" b="1" dirty="0" smtClean="0">
              <a:latin typeface="Times New Roman" pitchFamily="18" charset="0"/>
              <a:cs typeface="Times New Roman" pitchFamily="18" charset="0"/>
            </a:endParaRPr>
          </a:p>
          <a:p>
            <a:pPr eaLnBrk="1" hangingPunct="1">
              <a:buFont typeface="Wingdings" pitchFamily="2" charset="2"/>
              <a:buChar char="Ø"/>
            </a:pPr>
            <a:endParaRPr lang="en-US" altLang="en-US" sz="3600"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687575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5549" y="1227138"/>
            <a:ext cx="7918451" cy="1470025"/>
          </a:xfrm>
        </p:spPr>
        <p:txBody>
          <a:bodyPr>
            <a:normAutofit/>
          </a:bodyPr>
          <a:lstStyle/>
          <a:p>
            <a:r>
              <a:rPr lang="en-US" sz="6000" dirty="0" err="1" smtClean="0">
                <a:solidFill>
                  <a:schemeClr val="tx1"/>
                </a:solidFill>
                <a:latin typeface="Arial Black" pitchFamily="34" charset="0"/>
                <a:cs typeface="Times New Roman" pitchFamily="18" charset="0"/>
              </a:rPr>
              <a:t>Blaise</a:t>
            </a:r>
            <a:r>
              <a:rPr lang="en-US" sz="6000" dirty="0" smtClean="0">
                <a:solidFill>
                  <a:schemeClr val="tx1"/>
                </a:solidFill>
                <a:latin typeface="Arial Black" pitchFamily="34" charset="0"/>
                <a:cs typeface="Times New Roman" pitchFamily="18" charset="0"/>
              </a:rPr>
              <a:t> Pascal</a:t>
            </a:r>
            <a:endParaRPr lang="en-US" sz="6000" b="1" dirty="0"/>
          </a:p>
        </p:txBody>
      </p:sp>
      <p:sp>
        <p:nvSpPr>
          <p:cNvPr id="16" name="Subtitle 15"/>
          <p:cNvSpPr>
            <a:spLocks noGrp="1"/>
          </p:cNvSpPr>
          <p:nvPr>
            <p:ph type="subTitle" idx="1"/>
          </p:nvPr>
        </p:nvSpPr>
        <p:spPr>
          <a:xfrm>
            <a:off x="1225549" y="2362200"/>
            <a:ext cx="7918451" cy="4495800"/>
          </a:xfrm>
        </p:spPr>
        <p:txBody>
          <a:bodyPr>
            <a:normAutofit/>
          </a:bodyPr>
          <a:lstStyle/>
          <a:p>
            <a:pPr algn="l"/>
            <a:endParaRPr lang="en-US" sz="2400" b="1" dirty="0" smtClean="0">
              <a:solidFill>
                <a:schemeClr val="tx1"/>
              </a:solidFill>
            </a:endParaRPr>
          </a:p>
          <a:p>
            <a:pPr algn="l"/>
            <a:endParaRPr lang="en-US" sz="2400" b="1" dirty="0">
              <a:solidFill>
                <a:schemeClr val="tx1"/>
              </a:solidFill>
            </a:endParaRPr>
          </a:p>
          <a:p>
            <a:pPr algn="l"/>
            <a:endParaRPr lang="en-US" sz="2400" b="1" dirty="0" smtClean="0">
              <a:solidFill>
                <a:schemeClr val="tx1"/>
              </a:solidFill>
            </a:endParaRPr>
          </a:p>
          <a:p>
            <a:pPr algn="l"/>
            <a:endParaRPr lang="en-US" sz="2400" b="1" dirty="0">
              <a:solidFill>
                <a:schemeClr val="tx1"/>
              </a:solidFill>
            </a:endParaRPr>
          </a:p>
          <a:p>
            <a:pPr algn="l"/>
            <a:endParaRPr lang="en-US" sz="2400" b="1" dirty="0" smtClean="0">
              <a:solidFill>
                <a:schemeClr val="tx1"/>
              </a:solidFill>
            </a:endParaRPr>
          </a:p>
          <a:p>
            <a:pPr algn="l"/>
            <a:endParaRPr lang="en-US" sz="2400" b="1" dirty="0" smtClean="0">
              <a:solidFill>
                <a:schemeClr val="tx1"/>
              </a:solidFill>
            </a:endParaRPr>
          </a:p>
          <a:p>
            <a:pPr algn="l"/>
            <a:endParaRPr lang="en-US" sz="2400" b="1" dirty="0">
              <a:solidFill>
                <a:schemeClr val="tx1"/>
              </a:solidFill>
            </a:endParaRPr>
          </a:p>
          <a:p>
            <a:pPr algn="l"/>
            <a:endParaRPr lang="en-US" sz="2400" b="1" dirty="0" smtClean="0">
              <a:solidFill>
                <a:schemeClr val="tx1"/>
              </a:solidFill>
            </a:endParaRPr>
          </a:p>
          <a:p>
            <a:pPr algn="l"/>
            <a:endParaRPr lang="en-US" sz="2400" b="1" dirty="0">
              <a:solidFill>
                <a:schemeClr val="tx1"/>
              </a:solidFill>
            </a:endParaRPr>
          </a:p>
          <a:p>
            <a:pPr algn="l"/>
            <a:endParaRPr lang="en-US" sz="2400" b="1" dirty="0">
              <a:solidFill>
                <a:schemeClr val="tx1"/>
              </a:solidFill>
            </a:endParaRPr>
          </a:p>
          <a:p>
            <a:pPr algn="l"/>
            <a:endParaRPr lang="en-US" sz="2400" b="1" dirty="0" smtClean="0">
              <a:solidFill>
                <a:schemeClr val="tx1"/>
              </a:solidFill>
            </a:endParaRPr>
          </a:p>
        </p:txBody>
      </p:sp>
      <p:pic>
        <p:nvPicPr>
          <p:cNvPr id="17" name="Picture 4" descr="C:\Documents and Settings\staffen\Desktop\Frank Staffen BACKUP\H_Drive\Visual Basic\PowerPoint\Chapter1\pascal_blais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2438400"/>
            <a:ext cx="2590800" cy="271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256029" y="5547508"/>
            <a:ext cx="7918451" cy="954107"/>
          </a:xfrm>
          <a:prstGeom prst="rect">
            <a:avLst/>
          </a:prstGeom>
        </p:spPr>
        <p:txBody>
          <a:bodyPr wrap="square">
            <a:spAutoFit/>
          </a:bodyPr>
          <a:lstStyle/>
          <a:p>
            <a:pPr marL="457200" indent="-457200">
              <a:buFont typeface="Wingdings" panose="05000000000000000000" pitchFamily="2" charset="2"/>
              <a:buChar char="Ø"/>
            </a:pPr>
            <a:r>
              <a:rPr lang="en-US" altLang="en-US" sz="2800" b="1" dirty="0" smtClean="0">
                <a:latin typeface="Arial Black" pitchFamily="34" charset="0"/>
                <a:cs typeface="Times New Roman" pitchFamily="18" charset="0"/>
              </a:rPr>
              <a:t>French Philosopher &amp; Mathematician</a:t>
            </a:r>
          </a:p>
          <a:p>
            <a:pPr marL="457200" indent="-457200">
              <a:buFont typeface="Wingdings" panose="05000000000000000000" pitchFamily="2" charset="2"/>
              <a:buChar char="Ø"/>
            </a:pPr>
            <a:r>
              <a:rPr lang="en-US" altLang="en-US" sz="2800" b="1" dirty="0" smtClean="0">
                <a:latin typeface="Arial Black" pitchFamily="34" charset="0"/>
                <a:cs typeface="Times New Roman" pitchFamily="18" charset="0"/>
              </a:rPr>
              <a:t>Invented the </a:t>
            </a:r>
            <a:r>
              <a:rPr lang="en-US" altLang="en-US" sz="2800" b="1" dirty="0" err="1" smtClean="0">
                <a:latin typeface="Arial Black" pitchFamily="34" charset="0"/>
                <a:cs typeface="Times New Roman" pitchFamily="18" charset="0"/>
              </a:rPr>
              <a:t>Pascaline</a:t>
            </a:r>
            <a:r>
              <a:rPr lang="en-US" altLang="en-US" sz="2800" b="1" dirty="0" smtClean="0">
                <a:latin typeface="Arial Black" pitchFamily="34" charset="0"/>
                <a:cs typeface="Times New Roman" pitchFamily="18" charset="0"/>
              </a:rPr>
              <a:t> in 1642</a:t>
            </a:r>
          </a:p>
        </p:txBody>
      </p:sp>
    </p:spTree>
    <p:extLst>
      <p:ext uri="{BB962C8B-B14F-4D97-AF65-F5344CB8AC3E}">
        <p14:creationId xmlns:p14="http://schemas.microsoft.com/office/powerpoint/2010/main" val="36277701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685800"/>
            <a:ext cx="7945582" cy="1143000"/>
          </a:xfrm>
        </p:spPr>
        <p:txBody>
          <a:bodyPr>
            <a:normAutofit fontScale="90000"/>
          </a:bodyPr>
          <a:lstStyle/>
          <a:p>
            <a:r>
              <a:rPr lang="en-US" altLang="en-US" b="1" dirty="0">
                <a:latin typeface="Times New Roman" pitchFamily="18" charset="0"/>
                <a:cs typeface="Times New Roman" pitchFamily="18" charset="0"/>
              </a:rPr>
              <a:t>Integers</a:t>
            </a:r>
            <a:br>
              <a:rPr lang="en-US" altLang="en-US" b="1" dirty="0">
                <a:latin typeface="Times New Roman" pitchFamily="18" charset="0"/>
                <a:cs typeface="Times New Roman" pitchFamily="18" charset="0"/>
              </a:rPr>
            </a:br>
            <a:endParaRPr lang="en-US" dirty="0"/>
          </a:p>
        </p:txBody>
      </p:sp>
      <p:sp>
        <p:nvSpPr>
          <p:cNvPr id="3" name="Content Placeholder 2"/>
          <p:cNvSpPr>
            <a:spLocks noGrp="1"/>
          </p:cNvSpPr>
          <p:nvPr>
            <p:ph idx="1"/>
          </p:nvPr>
        </p:nvSpPr>
        <p:spPr>
          <a:xfrm>
            <a:off x="1219200" y="1981200"/>
            <a:ext cx="7924800" cy="4876800"/>
          </a:xfrm>
        </p:spPr>
        <p:txBody>
          <a:bodyPr/>
          <a:lstStyle/>
          <a:p>
            <a:pPr>
              <a:buFont typeface="Wingdings" pitchFamily="2" charset="2"/>
              <a:buChar char="Ø"/>
            </a:pPr>
            <a:r>
              <a:rPr lang="en-US" altLang="en-US" b="1" dirty="0" smtClean="0">
                <a:latin typeface="Times New Roman" pitchFamily="18" charset="0"/>
                <a:cs typeface="Times New Roman" pitchFamily="18" charset="0"/>
              </a:rPr>
              <a:t>Stored </a:t>
            </a:r>
            <a:r>
              <a:rPr lang="en-US" altLang="en-US" b="1" dirty="0">
                <a:latin typeface="Times New Roman" pitchFamily="18" charset="0"/>
                <a:cs typeface="Times New Roman" pitchFamily="18" charset="0"/>
              </a:rPr>
              <a:t>in to bytes.</a:t>
            </a:r>
          </a:p>
          <a:p>
            <a:pPr>
              <a:buFont typeface="Wingdings" pitchFamily="2" charset="2"/>
              <a:buChar char="Ø"/>
            </a:pPr>
            <a:r>
              <a:rPr lang="en-US" altLang="en-US" b="1" dirty="0">
                <a:latin typeface="Times New Roman" pitchFamily="18" charset="0"/>
                <a:cs typeface="Times New Roman" pitchFamily="18" charset="0"/>
              </a:rPr>
              <a:t>Range –32,768 to 32,767</a:t>
            </a:r>
          </a:p>
          <a:p>
            <a:endParaRPr lang="en-US" dirty="0"/>
          </a:p>
        </p:txBody>
      </p:sp>
    </p:spTree>
    <p:extLst>
      <p:ext uri="{BB962C8B-B14F-4D97-AF65-F5344CB8AC3E}">
        <p14:creationId xmlns:p14="http://schemas.microsoft.com/office/powerpoint/2010/main" val="16034253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219200" y="2514600"/>
            <a:ext cx="7924800" cy="1143000"/>
          </a:xfrm>
        </p:spPr>
        <p:txBody>
          <a:bodyPr>
            <a:normAutofit fontScale="90000"/>
          </a:bodyPr>
          <a:lstStyle/>
          <a:p>
            <a:pPr eaLnBrk="1" fontAlgn="auto" hangingPunct="1">
              <a:spcAft>
                <a:spcPts val="0"/>
              </a:spcAft>
              <a:defRPr/>
            </a:pPr>
            <a:r>
              <a:rPr lang="en-US" dirty="0" smtClean="0">
                <a:solidFill>
                  <a:schemeClr val="tx1"/>
                </a:solidFill>
                <a:latin typeface="Arial Black" pitchFamily="34" charset="0"/>
              </a:rPr>
              <a:t>GO OVER </a:t>
            </a:r>
            <a:r>
              <a:rPr lang="en-US" sz="4900" dirty="0" smtClean="0">
                <a:solidFill>
                  <a:schemeClr val="tx1"/>
                </a:solidFill>
                <a:latin typeface="Arial Black" pitchFamily="34" charset="0"/>
                <a:cs typeface="Times New Roman" pitchFamily="18" charset="0"/>
              </a:rPr>
              <a:t>BINARY</a:t>
            </a:r>
            <a:r>
              <a:rPr lang="en-US" dirty="0" smtClean="0">
                <a:solidFill>
                  <a:schemeClr val="tx1"/>
                </a:solidFill>
                <a:latin typeface="Arial Black" pitchFamily="34" charset="0"/>
              </a:rPr>
              <a:t>, HEX </a:t>
            </a:r>
            <a:r>
              <a:rPr lang="en-US" dirty="0" smtClean="0">
                <a:solidFill>
                  <a:schemeClr val="tx1"/>
                </a:solidFill>
                <a:latin typeface="Arial Black" pitchFamily="34" charset="0"/>
              </a:rPr>
              <a:t>Numbers</a:t>
            </a:r>
            <a:endParaRPr lang="en-US" dirty="0" smtClean="0">
              <a:solidFill>
                <a:schemeClr val="tx1"/>
              </a:solidFill>
              <a:latin typeface="Arial Black" pitchFamily="34" charset="0"/>
            </a:endParaRPr>
          </a:p>
        </p:txBody>
      </p:sp>
    </p:spTree>
    <p:extLst>
      <p:ext uri="{BB962C8B-B14F-4D97-AF65-F5344CB8AC3E}">
        <p14:creationId xmlns:p14="http://schemas.microsoft.com/office/powerpoint/2010/main" val="611525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685800"/>
            <a:ext cx="8229600" cy="1143000"/>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Number Systems</a:t>
            </a:r>
            <a:endParaRPr lang="en-US" sz="4400" dirty="0">
              <a:solidFill>
                <a:schemeClr val="tx1"/>
              </a:solidFill>
              <a:latin typeface="Arial Black" pitchFamily="34" charset="0"/>
              <a:cs typeface="Times New Roman" pitchFamily="18" charset="0"/>
            </a:endParaRPr>
          </a:p>
        </p:txBody>
      </p:sp>
      <p:sp>
        <p:nvSpPr>
          <p:cNvPr id="57346" name="Content Placeholder 1"/>
          <p:cNvSpPr>
            <a:spLocks noGrp="1"/>
          </p:cNvSpPr>
          <p:nvPr>
            <p:ph idx="1"/>
          </p:nvPr>
        </p:nvSpPr>
        <p:spPr>
          <a:xfrm>
            <a:off x="1219200" y="2209800"/>
            <a:ext cx="7924800" cy="4648200"/>
          </a:xfrm>
        </p:spPr>
        <p:txBody>
          <a:bodyPr/>
          <a:lstStyle/>
          <a:p>
            <a:pPr eaLnBrk="1" hangingPunct="1">
              <a:buFont typeface="Wingdings" pitchFamily="2" charset="2"/>
              <a:buChar char="Ø"/>
            </a:pPr>
            <a:r>
              <a:rPr lang="en-US" altLang="en-US" sz="4000" b="1" dirty="0" smtClean="0">
                <a:latin typeface="Times New Roman" pitchFamily="18" charset="0"/>
                <a:cs typeface="Times New Roman" pitchFamily="18" charset="0"/>
              </a:rPr>
              <a:t>Binary – Base 2</a:t>
            </a:r>
          </a:p>
          <a:p>
            <a:pPr eaLnBrk="1" hangingPunct="1">
              <a:buFont typeface="Wingdings" pitchFamily="2" charset="2"/>
              <a:buChar char="Ø"/>
            </a:pPr>
            <a:r>
              <a:rPr lang="en-US" altLang="en-US" sz="4000" b="1" dirty="0" smtClean="0">
                <a:latin typeface="Times New Roman" pitchFamily="18" charset="0"/>
                <a:cs typeface="Times New Roman" pitchFamily="18" charset="0"/>
              </a:rPr>
              <a:t>Octal – Base 8</a:t>
            </a:r>
          </a:p>
          <a:p>
            <a:pPr eaLnBrk="1" hangingPunct="1">
              <a:buFont typeface="Wingdings" pitchFamily="2" charset="2"/>
              <a:buChar char="Ø"/>
            </a:pPr>
            <a:r>
              <a:rPr lang="en-US" altLang="en-US" sz="4000" b="1" dirty="0" smtClean="0">
                <a:latin typeface="Times New Roman" pitchFamily="18" charset="0"/>
                <a:cs typeface="Times New Roman" pitchFamily="18" charset="0"/>
              </a:rPr>
              <a:t>Decimal – Base 10</a:t>
            </a:r>
          </a:p>
          <a:p>
            <a:pPr eaLnBrk="1" hangingPunct="1">
              <a:buFont typeface="Wingdings" pitchFamily="2" charset="2"/>
              <a:buChar char="Ø"/>
            </a:pPr>
            <a:r>
              <a:rPr lang="en-US" altLang="en-US" sz="4000" b="1" dirty="0" smtClean="0">
                <a:latin typeface="Times New Roman" pitchFamily="18" charset="0"/>
                <a:cs typeface="Times New Roman" pitchFamily="18" charset="0"/>
              </a:rPr>
              <a:t>Hexadecimal – Base 16</a:t>
            </a:r>
          </a:p>
          <a:p>
            <a:pPr eaLnBrk="1" hangingPunct="1"/>
            <a:endParaRPr lang="en-US" altLang="en-US" dirty="0" smtClean="0"/>
          </a:p>
        </p:txBody>
      </p:sp>
    </p:spTree>
    <p:extLst>
      <p:ext uri="{BB962C8B-B14F-4D97-AF65-F5344CB8AC3E}">
        <p14:creationId xmlns:p14="http://schemas.microsoft.com/office/powerpoint/2010/main" val="4843081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219200" y="914400"/>
            <a:ext cx="7924800" cy="1143000"/>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ASCII</a:t>
            </a:r>
          </a:p>
        </p:txBody>
      </p:sp>
      <p:sp>
        <p:nvSpPr>
          <p:cNvPr id="58370" name="Rectangle 3"/>
          <p:cNvSpPr>
            <a:spLocks noGrp="1" noChangeArrowheads="1"/>
          </p:cNvSpPr>
          <p:nvPr>
            <p:ph idx="1"/>
          </p:nvPr>
        </p:nvSpPr>
        <p:spPr>
          <a:xfrm>
            <a:off x="1219200" y="2057400"/>
            <a:ext cx="7924800" cy="4724400"/>
          </a:xfrm>
        </p:spPr>
        <p:txBody>
          <a:bodyPr>
            <a:normAutofit/>
          </a:bodyPr>
          <a:lstStyle/>
          <a:p>
            <a:pPr eaLnBrk="1" hangingPunct="1">
              <a:buFont typeface="Wingdings" pitchFamily="2" charset="2"/>
              <a:buChar char="Ø"/>
            </a:pPr>
            <a:r>
              <a:rPr lang="en-US" altLang="en-US" sz="2800" b="1" dirty="0" smtClean="0">
                <a:latin typeface="Times New Roman" pitchFamily="18" charset="0"/>
                <a:cs typeface="Times New Roman" pitchFamily="18" charset="0"/>
              </a:rPr>
              <a:t>American Standard Code for Information Interchange.</a:t>
            </a:r>
          </a:p>
          <a:p>
            <a:pPr eaLnBrk="1" hangingPunct="1">
              <a:buFont typeface="Wingdings 3" pitchFamily="18" charset="2"/>
              <a:buNone/>
            </a:pPr>
            <a:endParaRPr lang="en-US" altLang="en-US" sz="2800" b="1" dirty="0" smtClean="0">
              <a:latin typeface="Times New Roman" pitchFamily="18" charset="0"/>
              <a:cs typeface="Times New Roman" pitchFamily="18" charset="0"/>
            </a:endParaRPr>
          </a:p>
          <a:p>
            <a:pPr eaLnBrk="1" hangingPunct="1">
              <a:buFont typeface="Wingdings" pitchFamily="2" charset="2"/>
              <a:buChar char="Ø"/>
            </a:pPr>
            <a:r>
              <a:rPr lang="en-US" altLang="en-US" sz="2800" b="1" dirty="0" smtClean="0">
                <a:latin typeface="Times New Roman" pitchFamily="18" charset="0"/>
                <a:cs typeface="Times New Roman" pitchFamily="18" charset="0"/>
              </a:rPr>
              <a:t>Allows computers to interchange information.</a:t>
            </a:r>
          </a:p>
          <a:p>
            <a:pPr eaLnBrk="1" hangingPunct="1">
              <a:buFont typeface="Wingdings" pitchFamily="2" charset="2"/>
              <a:buChar char="Ø"/>
            </a:pPr>
            <a:endParaRPr lang="en-US" altLang="en-US" sz="2800" b="1" dirty="0" smtClean="0">
              <a:latin typeface="Times New Roman" pitchFamily="18" charset="0"/>
              <a:cs typeface="Times New Roman" pitchFamily="18" charset="0"/>
            </a:endParaRPr>
          </a:p>
          <a:p>
            <a:pPr eaLnBrk="1" hangingPunct="1">
              <a:buFont typeface="Wingdings" pitchFamily="2" charset="2"/>
              <a:buChar char="Ø"/>
            </a:pPr>
            <a:r>
              <a:rPr lang="en-US" altLang="en-US" sz="2800" b="1" dirty="0" smtClean="0">
                <a:latin typeface="Times New Roman" pitchFamily="18" charset="0"/>
                <a:cs typeface="Times New Roman" pitchFamily="18" charset="0"/>
              </a:rPr>
              <a:t>Each letter of the Alphabet both uppercase and lowercase, digits, and symbols are represented by a number.</a:t>
            </a:r>
          </a:p>
        </p:txBody>
      </p:sp>
    </p:spTree>
    <p:extLst>
      <p:ext uri="{BB962C8B-B14F-4D97-AF65-F5344CB8AC3E}">
        <p14:creationId xmlns:p14="http://schemas.microsoft.com/office/powerpoint/2010/main" val="3947882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83227" y="609600"/>
            <a:ext cx="8229600" cy="1143000"/>
          </a:xfrm>
        </p:spPr>
        <p:txBody>
          <a:bodyPr/>
          <a:lstStyle/>
          <a:p>
            <a:pPr algn="ctr" eaLnBrk="1" fontAlgn="auto" hangingPunct="1">
              <a:spcAft>
                <a:spcPts val="0"/>
              </a:spcAft>
              <a:defRPr/>
            </a:pPr>
            <a:r>
              <a:rPr lang="en-US" dirty="0" smtClean="0">
                <a:solidFill>
                  <a:schemeClr val="tx1"/>
                </a:solidFill>
                <a:latin typeface="Arial Black" pitchFamily="34" charset="0"/>
              </a:rPr>
              <a:t>ANSI</a:t>
            </a:r>
            <a:endParaRPr lang="en-US" dirty="0">
              <a:solidFill>
                <a:schemeClr val="tx1"/>
              </a:solidFill>
              <a:latin typeface="Arial Black" pitchFamily="34" charset="0"/>
            </a:endParaRPr>
          </a:p>
        </p:txBody>
      </p:sp>
      <p:sp>
        <p:nvSpPr>
          <p:cNvPr id="59394" name="Content Placeholder 1"/>
          <p:cNvSpPr>
            <a:spLocks noGrp="1"/>
          </p:cNvSpPr>
          <p:nvPr>
            <p:ph idx="1"/>
          </p:nvPr>
        </p:nvSpPr>
        <p:spPr>
          <a:xfrm>
            <a:off x="1219200" y="1752600"/>
            <a:ext cx="7924800" cy="5105400"/>
          </a:xfrm>
        </p:spPr>
        <p:txBody>
          <a:bodyPr>
            <a:normAutofit lnSpcReduction="10000"/>
          </a:bodyPr>
          <a:lstStyle/>
          <a:p>
            <a:pPr eaLnBrk="1" hangingPunct="1">
              <a:buFont typeface="Wingdings" pitchFamily="2" charset="2"/>
              <a:buChar char="Ø"/>
            </a:pPr>
            <a:r>
              <a:rPr lang="en-US" altLang="en-US" sz="3200" b="1" dirty="0" smtClean="0">
                <a:latin typeface="Times New Roman" pitchFamily="18" charset="0"/>
                <a:cs typeface="Times New Roman" pitchFamily="18" charset="0"/>
              </a:rPr>
              <a:t>ANSI – American National Standards Institute </a:t>
            </a:r>
          </a:p>
          <a:p>
            <a:pPr eaLnBrk="1" hangingPunct="1">
              <a:buFont typeface="Wingdings 3" pitchFamily="18" charset="2"/>
              <a:buNone/>
            </a:pPr>
            <a:endParaRPr lang="en-US" altLang="en-US" sz="3200" b="1" dirty="0" smtClean="0">
              <a:latin typeface="Times New Roman" pitchFamily="18" charset="0"/>
              <a:cs typeface="Times New Roman" pitchFamily="18" charset="0"/>
            </a:endParaRPr>
          </a:p>
          <a:p>
            <a:pPr eaLnBrk="1" hangingPunct="1">
              <a:buFont typeface="Wingdings" pitchFamily="2" charset="2"/>
              <a:buChar char="Ø"/>
            </a:pPr>
            <a:r>
              <a:rPr lang="en-US" altLang="en-US" sz="3200" b="1" dirty="0" smtClean="0">
                <a:latin typeface="Times New Roman" pitchFamily="18" charset="0"/>
                <a:cs typeface="Times New Roman" pitchFamily="18" charset="0"/>
              </a:rPr>
              <a:t>First 127 characters of the ASCII set</a:t>
            </a:r>
          </a:p>
          <a:p>
            <a:pPr eaLnBrk="1" hangingPunct="1">
              <a:buFont typeface="Wingdings 3" pitchFamily="18" charset="2"/>
              <a:buNone/>
            </a:pPr>
            <a:endParaRPr lang="en-US" altLang="en-US" sz="3200" b="1" dirty="0" smtClean="0">
              <a:latin typeface="Times New Roman" pitchFamily="18" charset="0"/>
              <a:cs typeface="Times New Roman" pitchFamily="18" charset="0"/>
            </a:endParaRPr>
          </a:p>
          <a:p>
            <a:pPr eaLnBrk="1" hangingPunct="1">
              <a:buFont typeface="Wingdings" pitchFamily="2" charset="2"/>
              <a:buChar char="Ø"/>
            </a:pPr>
            <a:r>
              <a:rPr lang="en-US" altLang="en-US" sz="3200" b="1" dirty="0" smtClean="0">
                <a:latin typeface="Times New Roman" pitchFamily="18" charset="0"/>
                <a:cs typeface="Times New Roman" pitchFamily="18" charset="0"/>
              </a:rPr>
              <a:t>The ANSI character does not vary from computer to computer.</a:t>
            </a:r>
          </a:p>
          <a:p>
            <a:pPr eaLnBrk="1" hangingPunct="1">
              <a:buFont typeface="Wingdings 3" pitchFamily="18" charset="2"/>
              <a:buNone/>
            </a:pPr>
            <a:endParaRPr lang="en-US" altLang="en-US" sz="3200" b="1" dirty="0" smtClean="0">
              <a:latin typeface="Times New Roman" pitchFamily="18" charset="0"/>
              <a:cs typeface="Times New Roman" pitchFamily="18" charset="0"/>
            </a:endParaRPr>
          </a:p>
          <a:p>
            <a:pPr eaLnBrk="1" hangingPunct="1">
              <a:buFont typeface="Wingdings" pitchFamily="2" charset="2"/>
              <a:buChar char="Ø"/>
            </a:pPr>
            <a:r>
              <a:rPr lang="en-US" altLang="en-US" sz="3200" b="1" dirty="0" smtClean="0">
                <a:latin typeface="Times New Roman" pitchFamily="18" charset="0"/>
                <a:cs typeface="Times New Roman" pitchFamily="18" charset="0"/>
              </a:rPr>
              <a:t>ASCII characters (128 to 256) – do vary depending on computer. </a:t>
            </a:r>
          </a:p>
        </p:txBody>
      </p:sp>
    </p:spTree>
    <p:extLst>
      <p:ext uri="{BB962C8B-B14F-4D97-AF65-F5344CB8AC3E}">
        <p14:creationId xmlns:p14="http://schemas.microsoft.com/office/powerpoint/2010/main" val="54032917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219199" y="533400"/>
            <a:ext cx="7931727" cy="990600"/>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Storing</a:t>
            </a:r>
            <a:r>
              <a:rPr lang="en-US" dirty="0" smtClean="0">
                <a:solidFill>
                  <a:schemeClr val="tx1"/>
                </a:solidFill>
                <a:latin typeface="Arial Black" pitchFamily="34" charset="0"/>
              </a:rPr>
              <a:t> Data in Memory</a:t>
            </a:r>
          </a:p>
        </p:txBody>
      </p:sp>
      <p:sp>
        <p:nvSpPr>
          <p:cNvPr id="60418" name="Rectangle 3"/>
          <p:cNvSpPr>
            <a:spLocks noGrp="1" noChangeArrowheads="1"/>
          </p:cNvSpPr>
          <p:nvPr>
            <p:ph idx="1"/>
          </p:nvPr>
        </p:nvSpPr>
        <p:spPr>
          <a:xfrm>
            <a:off x="1219200" y="1447800"/>
            <a:ext cx="7924800" cy="5334000"/>
          </a:xfrm>
        </p:spPr>
        <p:txBody>
          <a:bodyPr>
            <a:normAutofit fontScale="92500"/>
          </a:bodyPr>
          <a:lstStyle/>
          <a:p>
            <a:pPr eaLnBrk="1" hangingPunct="1">
              <a:lnSpc>
                <a:spcPct val="90000"/>
              </a:lnSpc>
              <a:buFont typeface="Wingdings" pitchFamily="2" charset="2"/>
              <a:buChar char="Ø"/>
            </a:pPr>
            <a:r>
              <a:rPr lang="en-US" altLang="en-US" sz="2800" b="1" dirty="0" smtClean="0">
                <a:latin typeface="Times New Roman" pitchFamily="18" charset="0"/>
                <a:cs typeface="Times New Roman" pitchFamily="18" charset="0"/>
              </a:rPr>
              <a:t>Size of memory is measured in bytes.</a:t>
            </a:r>
          </a:p>
          <a:p>
            <a:pPr eaLnBrk="1" hangingPunct="1">
              <a:lnSpc>
                <a:spcPct val="90000"/>
              </a:lnSpc>
              <a:buFont typeface="Wingdings" pitchFamily="2" charset="2"/>
              <a:buChar char="Ø"/>
            </a:pPr>
            <a:r>
              <a:rPr lang="en-US" altLang="en-US" sz="2800" b="1" dirty="0" smtClean="0">
                <a:latin typeface="Times New Roman" pitchFamily="18" charset="0"/>
                <a:cs typeface="Times New Roman" pitchFamily="18" charset="0"/>
              </a:rPr>
              <a:t>Byte     2</a:t>
            </a:r>
            <a:r>
              <a:rPr lang="en-US" altLang="en-US" sz="2800" b="1" baseline="30000" dirty="0" smtClean="0">
                <a:latin typeface="Times New Roman" pitchFamily="18" charset="0"/>
                <a:cs typeface="Times New Roman" pitchFamily="18" charset="0"/>
              </a:rPr>
              <a:t>0</a:t>
            </a:r>
            <a:r>
              <a:rPr lang="en-US" altLang="en-US" sz="2800" b="1" dirty="0" smtClean="0">
                <a:latin typeface="Times New Roman" pitchFamily="18" charset="0"/>
                <a:cs typeface="Times New Roman" pitchFamily="18" charset="0"/>
              </a:rPr>
              <a:t> = 1</a:t>
            </a:r>
          </a:p>
          <a:p>
            <a:pPr eaLnBrk="1" hangingPunct="1">
              <a:lnSpc>
                <a:spcPct val="90000"/>
              </a:lnSpc>
              <a:buFont typeface="Wingdings" pitchFamily="2" charset="2"/>
              <a:buChar char="Ø"/>
            </a:pPr>
            <a:r>
              <a:rPr lang="en-US" altLang="en-US" sz="2800" b="1" dirty="0" smtClean="0">
                <a:latin typeface="Times New Roman" pitchFamily="18" charset="0"/>
                <a:cs typeface="Times New Roman" pitchFamily="18" charset="0"/>
              </a:rPr>
              <a:t>Kilobyte  2</a:t>
            </a:r>
            <a:r>
              <a:rPr lang="en-US" altLang="en-US" sz="2800" b="1" baseline="30000" dirty="0" smtClean="0">
                <a:latin typeface="Times New Roman" pitchFamily="18" charset="0"/>
                <a:cs typeface="Times New Roman" pitchFamily="18" charset="0"/>
              </a:rPr>
              <a:t>10</a:t>
            </a:r>
            <a:r>
              <a:rPr lang="en-US" altLang="en-US" sz="2800" b="1" dirty="0" smtClean="0">
                <a:latin typeface="Times New Roman" pitchFamily="18" charset="0"/>
                <a:cs typeface="Times New Roman" pitchFamily="18" charset="0"/>
              </a:rPr>
              <a:t> = 1024</a:t>
            </a:r>
          </a:p>
          <a:p>
            <a:pPr eaLnBrk="1" hangingPunct="1">
              <a:lnSpc>
                <a:spcPct val="90000"/>
              </a:lnSpc>
              <a:buFont typeface="Wingdings" pitchFamily="2" charset="2"/>
              <a:buChar char="Ø"/>
            </a:pPr>
            <a:r>
              <a:rPr lang="en-US" altLang="en-US" sz="2800" b="1" dirty="0" smtClean="0">
                <a:latin typeface="Times New Roman" pitchFamily="18" charset="0"/>
                <a:cs typeface="Times New Roman" pitchFamily="18" charset="0"/>
              </a:rPr>
              <a:t>Megabyte 2</a:t>
            </a:r>
            <a:r>
              <a:rPr lang="en-US" altLang="en-US" sz="2800" b="1" baseline="30000" dirty="0" smtClean="0">
                <a:latin typeface="Times New Roman" pitchFamily="18" charset="0"/>
                <a:cs typeface="Times New Roman" pitchFamily="18" charset="0"/>
              </a:rPr>
              <a:t>20</a:t>
            </a:r>
            <a:r>
              <a:rPr lang="en-US" altLang="en-US" sz="2800" b="1" dirty="0" smtClean="0">
                <a:latin typeface="Times New Roman" pitchFamily="18" charset="0"/>
                <a:cs typeface="Times New Roman" pitchFamily="18" charset="0"/>
              </a:rPr>
              <a:t> = 1,048,576</a:t>
            </a:r>
          </a:p>
          <a:p>
            <a:pPr eaLnBrk="1" hangingPunct="1">
              <a:lnSpc>
                <a:spcPct val="90000"/>
              </a:lnSpc>
              <a:buFont typeface="Wingdings" pitchFamily="2" charset="2"/>
              <a:buChar char="Ø"/>
            </a:pPr>
            <a:r>
              <a:rPr lang="en-US" altLang="en-US" sz="2800" b="1" dirty="0" err="1" smtClean="0">
                <a:latin typeface="Times New Roman" pitchFamily="18" charset="0"/>
                <a:cs typeface="Times New Roman" pitchFamily="18" charset="0"/>
              </a:rPr>
              <a:t>GigaByte</a:t>
            </a:r>
            <a:r>
              <a:rPr lang="en-US" altLang="en-US" sz="2800" b="1" dirty="0" smtClean="0">
                <a:latin typeface="Times New Roman" pitchFamily="18" charset="0"/>
                <a:cs typeface="Times New Roman" pitchFamily="18" charset="0"/>
              </a:rPr>
              <a:t> 2</a:t>
            </a:r>
            <a:r>
              <a:rPr lang="en-US" altLang="en-US" sz="2800" b="1" baseline="30000" dirty="0" smtClean="0">
                <a:latin typeface="Times New Roman" pitchFamily="18" charset="0"/>
                <a:cs typeface="Times New Roman" pitchFamily="18" charset="0"/>
              </a:rPr>
              <a:t>30</a:t>
            </a:r>
            <a:r>
              <a:rPr lang="en-US" altLang="en-US" sz="2800" b="1" dirty="0" smtClean="0">
                <a:latin typeface="Times New Roman" pitchFamily="18" charset="0"/>
                <a:cs typeface="Times New Roman" pitchFamily="18" charset="0"/>
              </a:rPr>
              <a:t> = 1,073,741,824</a:t>
            </a:r>
          </a:p>
          <a:p>
            <a:pPr eaLnBrk="1" hangingPunct="1">
              <a:lnSpc>
                <a:spcPct val="90000"/>
              </a:lnSpc>
              <a:buFont typeface="Wingdings" pitchFamily="2" charset="2"/>
              <a:buChar char="Ø"/>
            </a:pPr>
            <a:r>
              <a:rPr lang="en-US" altLang="en-US" sz="2800" b="1" dirty="0" smtClean="0">
                <a:latin typeface="Times New Roman" pitchFamily="18" charset="0"/>
                <a:cs typeface="Times New Roman" pitchFamily="18" charset="0"/>
              </a:rPr>
              <a:t>Terabyte 2</a:t>
            </a:r>
            <a:r>
              <a:rPr lang="en-US" altLang="en-US" sz="2800" b="1" baseline="30000" dirty="0" smtClean="0">
                <a:latin typeface="Times New Roman" pitchFamily="18" charset="0"/>
                <a:cs typeface="Times New Roman" pitchFamily="18" charset="0"/>
              </a:rPr>
              <a:t>40</a:t>
            </a:r>
            <a:r>
              <a:rPr lang="en-US" altLang="en-US" sz="2800" b="1" dirty="0" smtClean="0">
                <a:latin typeface="Times New Roman" pitchFamily="18" charset="0"/>
                <a:cs typeface="Times New Roman" pitchFamily="18" charset="0"/>
              </a:rPr>
              <a:t> = 1,099,511,627,776</a:t>
            </a:r>
          </a:p>
          <a:p>
            <a:pPr eaLnBrk="1" hangingPunct="1">
              <a:lnSpc>
                <a:spcPct val="90000"/>
              </a:lnSpc>
              <a:buFont typeface="Wingdings" pitchFamily="2" charset="2"/>
              <a:buChar char="Ø"/>
            </a:pPr>
            <a:r>
              <a:rPr lang="en-US" altLang="en-US" sz="2800" b="1" dirty="0" smtClean="0">
                <a:latin typeface="Times New Roman" pitchFamily="18" charset="0"/>
                <a:cs typeface="Times New Roman" pitchFamily="18" charset="0"/>
              </a:rPr>
              <a:t>Petabyte 2</a:t>
            </a:r>
            <a:r>
              <a:rPr lang="en-US" altLang="en-US" sz="2800" b="1" baseline="30000" dirty="0" smtClean="0">
                <a:latin typeface="Times New Roman" pitchFamily="18" charset="0"/>
                <a:cs typeface="Times New Roman" pitchFamily="18" charset="0"/>
              </a:rPr>
              <a:t>50</a:t>
            </a:r>
            <a:r>
              <a:rPr lang="en-US" altLang="en-US" sz="2800" b="1" dirty="0" smtClean="0">
                <a:latin typeface="Times New Roman" pitchFamily="18" charset="0"/>
                <a:cs typeface="Times New Roman" pitchFamily="18" charset="0"/>
              </a:rPr>
              <a:t> = 1,125,899,906,842,624 </a:t>
            </a:r>
          </a:p>
          <a:p>
            <a:pPr eaLnBrk="1" hangingPunct="1">
              <a:lnSpc>
                <a:spcPct val="90000"/>
              </a:lnSpc>
              <a:buFont typeface="Wingdings" pitchFamily="2" charset="2"/>
              <a:buChar char="Ø"/>
            </a:pPr>
            <a:r>
              <a:rPr lang="en-US" altLang="en-US" sz="2800" b="1" dirty="0" err="1" smtClean="0">
                <a:latin typeface="Times New Roman" pitchFamily="18" charset="0"/>
                <a:cs typeface="Times New Roman" pitchFamily="18" charset="0"/>
              </a:rPr>
              <a:t>ExaByte</a:t>
            </a:r>
            <a:r>
              <a:rPr lang="en-US" altLang="en-US" sz="2800" b="1" dirty="0" smtClean="0">
                <a:latin typeface="Times New Roman" pitchFamily="18" charset="0"/>
                <a:cs typeface="Times New Roman" pitchFamily="18" charset="0"/>
              </a:rPr>
              <a:t> 2</a:t>
            </a:r>
            <a:r>
              <a:rPr lang="en-US" altLang="en-US" sz="2800" b="1" baseline="30000" dirty="0" smtClean="0">
                <a:latin typeface="Times New Roman" pitchFamily="18" charset="0"/>
                <a:cs typeface="Times New Roman" pitchFamily="18" charset="0"/>
              </a:rPr>
              <a:t>60</a:t>
            </a:r>
            <a:r>
              <a:rPr lang="en-US" altLang="en-US" sz="2800" b="1" dirty="0" smtClean="0">
                <a:latin typeface="Times New Roman" pitchFamily="18" charset="0"/>
                <a:cs typeface="Times New Roman" pitchFamily="18" charset="0"/>
              </a:rPr>
              <a:t> = 1,152,921,504,606,846,976 </a:t>
            </a:r>
          </a:p>
          <a:p>
            <a:pPr eaLnBrk="1" hangingPunct="1">
              <a:lnSpc>
                <a:spcPct val="90000"/>
              </a:lnSpc>
              <a:buFont typeface="Wingdings" pitchFamily="2" charset="2"/>
              <a:buChar char="Ø"/>
            </a:pPr>
            <a:r>
              <a:rPr lang="en-US" altLang="en-US" sz="2800" b="1" dirty="0" smtClean="0">
                <a:latin typeface="Times New Roman" pitchFamily="18" charset="0"/>
                <a:cs typeface="Times New Roman" pitchFamily="18" charset="0"/>
              </a:rPr>
              <a:t> Zettabyte 2</a:t>
            </a:r>
            <a:r>
              <a:rPr lang="en-US" altLang="en-US" sz="2800" b="1" baseline="30000" dirty="0" smtClean="0">
                <a:latin typeface="Times New Roman" pitchFamily="18" charset="0"/>
                <a:cs typeface="Times New Roman" pitchFamily="18" charset="0"/>
              </a:rPr>
              <a:t>70</a:t>
            </a:r>
            <a:r>
              <a:rPr lang="en-US" altLang="en-US" sz="2800" b="1" dirty="0" smtClean="0">
                <a:latin typeface="Times New Roman" pitchFamily="18" charset="0"/>
                <a:cs typeface="Times New Roman" pitchFamily="18" charset="0"/>
              </a:rPr>
              <a:t> = 1,180,591,620,717,411,303,424 </a:t>
            </a:r>
          </a:p>
          <a:p>
            <a:pPr eaLnBrk="1" hangingPunct="1">
              <a:lnSpc>
                <a:spcPct val="90000"/>
              </a:lnSpc>
              <a:buFont typeface="Wingdings" pitchFamily="2" charset="2"/>
              <a:buChar char="Ø"/>
            </a:pPr>
            <a:r>
              <a:rPr lang="en-US" altLang="en-US" sz="2800" b="1" dirty="0" smtClean="0">
                <a:latin typeface="Times New Roman" pitchFamily="18" charset="0"/>
                <a:cs typeface="Times New Roman" pitchFamily="18" charset="0"/>
              </a:rPr>
              <a:t> Yottabyte 2</a:t>
            </a:r>
            <a:r>
              <a:rPr lang="en-US" altLang="en-US" sz="2800" b="1" baseline="30000" dirty="0" smtClean="0">
                <a:latin typeface="Times New Roman" pitchFamily="18" charset="0"/>
                <a:cs typeface="Times New Roman" pitchFamily="18" charset="0"/>
              </a:rPr>
              <a:t>80</a:t>
            </a:r>
            <a:r>
              <a:rPr lang="en-US" altLang="en-US" sz="2800" b="1" dirty="0" smtClean="0">
                <a:latin typeface="Times New Roman" pitchFamily="18" charset="0"/>
                <a:cs typeface="Times New Roman" pitchFamily="18" charset="0"/>
              </a:rPr>
              <a:t> = 1,208,925,819,614,629,174,706,176 </a:t>
            </a:r>
            <a:endParaRPr lang="en-US" altLang="en-US" sz="2800" dirty="0" smtClean="0"/>
          </a:p>
          <a:p>
            <a:r>
              <a:rPr lang="en-US" altLang="en-US" sz="2800" b="1" dirty="0" err="1" smtClean="0">
                <a:latin typeface="Times New Roman" pitchFamily="18" charset="0"/>
                <a:cs typeface="Times New Roman" pitchFamily="18" charset="0"/>
              </a:rPr>
              <a:t>Nonabyte</a:t>
            </a:r>
            <a:r>
              <a:rPr lang="en-US" altLang="en-US" sz="2800" b="1" dirty="0" smtClean="0">
                <a:latin typeface="Times New Roman" pitchFamily="18" charset="0"/>
                <a:cs typeface="Times New Roman" pitchFamily="18" charset="0"/>
              </a:rPr>
              <a:t> 2</a:t>
            </a:r>
            <a:r>
              <a:rPr lang="en-US" altLang="en-US" sz="2800" b="1" baseline="30000" dirty="0" smtClean="0">
                <a:latin typeface="Times New Roman" pitchFamily="18" charset="0"/>
                <a:cs typeface="Times New Roman" pitchFamily="18" charset="0"/>
              </a:rPr>
              <a:t>90</a:t>
            </a:r>
            <a:r>
              <a:rPr lang="en-US" altLang="en-US" sz="2800" b="1" dirty="0" smtClean="0">
                <a:latin typeface="Times New Roman" pitchFamily="18" charset="0"/>
                <a:cs typeface="Times New Roman" pitchFamily="18" charset="0"/>
              </a:rPr>
              <a:t> = 1,024 YB = 1,048,576 ZB</a:t>
            </a:r>
            <a:endParaRPr lang="en-US" altLang="en-US" sz="2800" dirty="0" smtClean="0">
              <a:latin typeface="Times New Roman" pitchFamily="18" charset="0"/>
              <a:cs typeface="Times New Roman" pitchFamily="18" charset="0"/>
            </a:endParaRPr>
          </a:p>
          <a:p>
            <a:r>
              <a:rPr lang="en-US" altLang="en-US" sz="2800" b="1" dirty="0" err="1" smtClean="0">
                <a:latin typeface="Times New Roman" pitchFamily="18" charset="0"/>
                <a:cs typeface="Times New Roman" pitchFamily="18" charset="0"/>
              </a:rPr>
              <a:t>Doggabyte</a:t>
            </a:r>
            <a:r>
              <a:rPr lang="en-US" altLang="en-US" sz="2800" b="1" dirty="0" smtClean="0">
                <a:latin typeface="Times New Roman" pitchFamily="18" charset="0"/>
                <a:cs typeface="Times New Roman" pitchFamily="18" charset="0"/>
              </a:rPr>
              <a:t> 2</a:t>
            </a:r>
            <a:r>
              <a:rPr lang="en-US" altLang="en-US" sz="2800" b="1" baseline="30000" dirty="0" smtClean="0">
                <a:latin typeface="Times New Roman" pitchFamily="18" charset="0"/>
                <a:cs typeface="Times New Roman" pitchFamily="18" charset="0"/>
              </a:rPr>
              <a:t>100</a:t>
            </a:r>
            <a:r>
              <a:rPr lang="en-US" altLang="en-US" sz="2800" dirty="0" smtClean="0">
                <a:latin typeface="Times New Roman" pitchFamily="18" charset="0"/>
                <a:cs typeface="Times New Roman" pitchFamily="18" charset="0"/>
              </a:rPr>
              <a:t> = </a:t>
            </a:r>
            <a:r>
              <a:rPr lang="en-US" altLang="en-US" sz="2800" b="1" dirty="0" smtClean="0">
                <a:latin typeface="Times New Roman" pitchFamily="18" charset="0"/>
                <a:cs typeface="Times New Roman" pitchFamily="18" charset="0"/>
              </a:rPr>
              <a:t>1,024 NB = 1,048,576 YB</a:t>
            </a:r>
            <a:endParaRPr lang="en-US" altLang="en-US" sz="2800" dirty="0" smtClean="0">
              <a:latin typeface="Times New Roman" pitchFamily="18" charset="0"/>
              <a:cs typeface="Times New Roman" pitchFamily="18" charset="0"/>
            </a:endParaRPr>
          </a:p>
          <a:p>
            <a:pPr eaLnBrk="1" hangingPunct="1">
              <a:lnSpc>
                <a:spcPct val="90000"/>
              </a:lnSpc>
              <a:buFont typeface="Wingdings" pitchFamily="2" charset="2"/>
              <a:buChar char="Ø"/>
            </a:pPr>
            <a:endParaRPr lang="en-US" altLang="en-US" sz="2800" b="1" dirty="0" smtClean="0">
              <a:latin typeface="Times New Roman" pitchFamily="18" charset="0"/>
              <a:cs typeface="Times New Roman" pitchFamily="18" charset="0"/>
            </a:endParaRPr>
          </a:p>
          <a:p>
            <a:pPr eaLnBrk="1" hangingPunct="1">
              <a:lnSpc>
                <a:spcPct val="90000"/>
              </a:lnSpc>
              <a:buFont typeface="Wingdings" pitchFamily="2" charset="2"/>
              <a:buChar char="Ø"/>
            </a:pPr>
            <a:endParaRPr lang="en-US" altLang="en-US" sz="3200"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48822420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219200" y="762000"/>
            <a:ext cx="7924800" cy="1066800"/>
          </a:xfrm>
        </p:spPr>
        <p:txBody>
          <a:bodyPr/>
          <a:lstStyle/>
          <a:p>
            <a:pPr algn="ctr" eaLnBrk="1" fontAlgn="auto" hangingPunct="1">
              <a:spcAft>
                <a:spcPts val="0"/>
              </a:spcAft>
              <a:defRPr/>
            </a:pPr>
            <a:r>
              <a:rPr lang="en-US" dirty="0" smtClean="0">
                <a:solidFill>
                  <a:schemeClr val="tx1"/>
                </a:solidFill>
                <a:latin typeface="Arial Black" pitchFamily="34" charset="0"/>
              </a:rPr>
              <a:t>Memory</a:t>
            </a:r>
          </a:p>
        </p:txBody>
      </p:sp>
      <p:sp>
        <p:nvSpPr>
          <p:cNvPr id="61442" name="Rectangle 3"/>
          <p:cNvSpPr>
            <a:spLocks noGrp="1" noChangeArrowheads="1"/>
          </p:cNvSpPr>
          <p:nvPr>
            <p:ph idx="1"/>
          </p:nvPr>
        </p:nvSpPr>
        <p:spPr>
          <a:xfrm>
            <a:off x="1219200" y="1981200"/>
            <a:ext cx="7924800" cy="5257800"/>
          </a:xfrm>
        </p:spPr>
        <p:txBody>
          <a:bodyPr>
            <a:normAutofit/>
          </a:bodyPr>
          <a:lstStyle/>
          <a:p>
            <a:pPr eaLnBrk="1" hangingPunct="1">
              <a:buFont typeface="Wingdings" pitchFamily="2" charset="2"/>
              <a:buChar char="Ø"/>
            </a:pPr>
            <a:r>
              <a:rPr lang="en-US" altLang="en-US" sz="3200" b="1" dirty="0" smtClean="0">
                <a:latin typeface="Times New Roman" pitchFamily="18" charset="0"/>
                <a:cs typeface="Times New Roman" pitchFamily="18" charset="0"/>
              </a:rPr>
              <a:t>Data stored in memory is referred to by an address.</a:t>
            </a:r>
          </a:p>
          <a:p>
            <a:pPr eaLnBrk="1" hangingPunct="1">
              <a:buFont typeface="Wingdings 3" pitchFamily="18" charset="2"/>
              <a:buNone/>
            </a:pPr>
            <a:endParaRPr lang="en-US" altLang="en-US" sz="3200" b="1" dirty="0" smtClean="0">
              <a:latin typeface="Times New Roman" pitchFamily="18" charset="0"/>
              <a:cs typeface="Times New Roman" pitchFamily="18" charset="0"/>
            </a:endParaRPr>
          </a:p>
          <a:p>
            <a:pPr eaLnBrk="1" hangingPunct="1">
              <a:buFont typeface="Wingdings" pitchFamily="2" charset="2"/>
              <a:buChar char="Ø"/>
            </a:pPr>
            <a:r>
              <a:rPr lang="en-US" altLang="en-US" sz="3200" b="1" dirty="0" smtClean="0">
                <a:latin typeface="Times New Roman" pitchFamily="18" charset="0"/>
                <a:cs typeface="Times New Roman" pitchFamily="18" charset="0"/>
              </a:rPr>
              <a:t>Address – is a unique binary representation of a location in memory. </a:t>
            </a:r>
          </a:p>
          <a:p>
            <a:pPr eaLnBrk="1" hangingPunct="1">
              <a:buFont typeface="Wingdings 3" pitchFamily="18" charset="2"/>
              <a:buNone/>
            </a:pPr>
            <a:endParaRPr lang="en-US" altLang="en-US" sz="3200" b="1" dirty="0" smtClean="0">
              <a:latin typeface="Times New Roman" pitchFamily="18" charset="0"/>
              <a:cs typeface="Times New Roman" pitchFamily="18" charset="0"/>
            </a:endParaRPr>
          </a:p>
          <a:p>
            <a:pPr eaLnBrk="1" hangingPunct="1">
              <a:buFont typeface="Wingdings" pitchFamily="2" charset="2"/>
              <a:buChar char="Ø"/>
            </a:pPr>
            <a:r>
              <a:rPr lang="en-US" altLang="en-US" sz="3200" b="1" dirty="0" smtClean="0">
                <a:latin typeface="Times New Roman" pitchFamily="18" charset="0"/>
                <a:cs typeface="Times New Roman" pitchFamily="18" charset="0"/>
              </a:rPr>
              <a:t>For data to be addressable in memory, it must usually be one byte.</a:t>
            </a:r>
          </a:p>
        </p:txBody>
      </p:sp>
    </p:spTree>
    <p:extLst>
      <p:ext uri="{BB962C8B-B14F-4D97-AF65-F5344CB8AC3E}">
        <p14:creationId xmlns:p14="http://schemas.microsoft.com/office/powerpoint/2010/main" val="245143559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900545" y="609600"/>
            <a:ext cx="8229600" cy="1143000"/>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Real</a:t>
            </a:r>
            <a:r>
              <a:rPr lang="en-US" dirty="0" smtClean="0">
                <a:solidFill>
                  <a:schemeClr val="tx1"/>
                </a:solidFill>
                <a:latin typeface="Arial Black" pitchFamily="34" charset="0"/>
              </a:rPr>
              <a:t> Numbers</a:t>
            </a:r>
          </a:p>
        </p:txBody>
      </p:sp>
      <p:sp>
        <p:nvSpPr>
          <p:cNvPr id="63490" name="Rectangle 3"/>
          <p:cNvSpPr>
            <a:spLocks noGrp="1" noChangeArrowheads="1"/>
          </p:cNvSpPr>
          <p:nvPr>
            <p:ph idx="1"/>
          </p:nvPr>
        </p:nvSpPr>
        <p:spPr>
          <a:xfrm>
            <a:off x="1143000" y="2057400"/>
            <a:ext cx="8001000" cy="4800600"/>
          </a:xfrm>
        </p:spPr>
        <p:txBody>
          <a:bodyPr/>
          <a:lstStyle/>
          <a:p>
            <a:pPr eaLnBrk="1" hangingPunct="1">
              <a:buFont typeface="Wingdings" pitchFamily="2" charset="2"/>
              <a:buChar char="Ø"/>
            </a:pPr>
            <a:r>
              <a:rPr lang="en-US" altLang="en-US" sz="3200" b="1" dirty="0" smtClean="0">
                <a:latin typeface="Times New Roman" pitchFamily="18" charset="0"/>
                <a:cs typeface="Times New Roman" pitchFamily="18" charset="0"/>
              </a:rPr>
              <a:t>Known as Floating Point Numbers</a:t>
            </a:r>
          </a:p>
          <a:p>
            <a:pPr eaLnBrk="1" hangingPunct="1">
              <a:buFont typeface="Wingdings" pitchFamily="2" charset="2"/>
              <a:buChar char="Ø"/>
            </a:pPr>
            <a:r>
              <a:rPr lang="en-US" altLang="en-US" sz="3200" b="1" dirty="0" smtClean="0">
                <a:latin typeface="Times New Roman" pitchFamily="18" charset="0"/>
                <a:cs typeface="Times New Roman" pitchFamily="18" charset="0"/>
              </a:rPr>
              <a:t>Numbers that contain decimal points.</a:t>
            </a:r>
          </a:p>
          <a:p>
            <a:pPr eaLnBrk="1" hangingPunct="1">
              <a:buFont typeface="Wingdings" pitchFamily="2" charset="2"/>
              <a:buChar char="Ø"/>
            </a:pPr>
            <a:r>
              <a:rPr lang="en-US" altLang="en-US" sz="3200" b="1" dirty="0" smtClean="0">
                <a:latin typeface="Times New Roman" pitchFamily="18" charset="0"/>
                <a:cs typeface="Times New Roman" pitchFamily="18" charset="0"/>
              </a:rPr>
              <a:t>Usually 4 to 8 bytes of memory</a:t>
            </a:r>
          </a:p>
          <a:p>
            <a:pPr eaLnBrk="1" hangingPunct="1">
              <a:buFont typeface="Wingdings" pitchFamily="2" charset="2"/>
              <a:buChar char="Ø"/>
            </a:pPr>
            <a:r>
              <a:rPr lang="en-US" altLang="en-US" sz="3200" b="1" dirty="0" smtClean="0">
                <a:latin typeface="Times New Roman" pitchFamily="18" charset="0"/>
                <a:cs typeface="Times New Roman" pitchFamily="18" charset="0"/>
              </a:rPr>
              <a:t>Mantissa (fractional part)</a:t>
            </a:r>
          </a:p>
          <a:p>
            <a:pPr eaLnBrk="1" hangingPunct="1">
              <a:buFont typeface="Wingdings" pitchFamily="2" charset="2"/>
              <a:buChar char="Ø"/>
            </a:pPr>
            <a:r>
              <a:rPr lang="en-US" altLang="en-US" sz="3200" b="1" dirty="0" smtClean="0">
                <a:latin typeface="Times New Roman" pitchFamily="18" charset="0"/>
                <a:cs typeface="Times New Roman" pitchFamily="18" charset="0"/>
              </a:rPr>
              <a:t>Overflow error can occur just like integers</a:t>
            </a:r>
          </a:p>
        </p:txBody>
      </p:sp>
    </p:spTree>
    <p:extLst>
      <p:ext uri="{BB962C8B-B14F-4D97-AF65-F5344CB8AC3E}">
        <p14:creationId xmlns:p14="http://schemas.microsoft.com/office/powerpoint/2010/main" val="11894508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914400" y="609600"/>
            <a:ext cx="8229600" cy="1143000"/>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Overflow</a:t>
            </a:r>
            <a:r>
              <a:rPr lang="en-US" dirty="0" smtClean="0">
                <a:solidFill>
                  <a:schemeClr val="tx1"/>
                </a:solidFill>
                <a:latin typeface="Arial Black" pitchFamily="34" charset="0"/>
              </a:rPr>
              <a:t> Error</a:t>
            </a:r>
          </a:p>
        </p:txBody>
      </p:sp>
      <p:sp>
        <p:nvSpPr>
          <p:cNvPr id="64514" name="Rectangle 3"/>
          <p:cNvSpPr>
            <a:spLocks noGrp="1" noChangeArrowheads="1"/>
          </p:cNvSpPr>
          <p:nvPr>
            <p:ph idx="1"/>
          </p:nvPr>
        </p:nvSpPr>
        <p:spPr>
          <a:xfrm>
            <a:off x="1295400" y="1905000"/>
            <a:ext cx="7848600" cy="4925291"/>
          </a:xfrm>
        </p:spPr>
        <p:txBody>
          <a:bodyPr/>
          <a:lstStyle/>
          <a:p>
            <a:pPr eaLnBrk="1" hangingPunct="1">
              <a:buFont typeface="Wingdings" pitchFamily="2" charset="2"/>
              <a:buChar char="Ø"/>
            </a:pPr>
            <a:r>
              <a:rPr lang="en-US" altLang="en-US" sz="3200" b="1" dirty="0" smtClean="0">
                <a:latin typeface="Times New Roman" pitchFamily="18" charset="0"/>
                <a:cs typeface="Times New Roman" pitchFamily="18" charset="0"/>
              </a:rPr>
              <a:t>Occurs when the number of bits that are needed to represent the integer is greater than the size of two bytes.</a:t>
            </a:r>
          </a:p>
          <a:p>
            <a:pPr algn="ctr" eaLnBrk="1" hangingPunct="1">
              <a:buFont typeface="Wingdings 3" pitchFamily="18" charset="2"/>
              <a:buNone/>
            </a:pPr>
            <a:r>
              <a:rPr lang="en-US" altLang="en-US" sz="4400" b="1" dirty="0" err="1" smtClean="0">
                <a:latin typeface="Arial Black" pitchFamily="34" charset="0"/>
                <a:cs typeface="Times New Roman" pitchFamily="18" charset="0"/>
              </a:rPr>
              <a:t>Roundoff</a:t>
            </a:r>
            <a:r>
              <a:rPr lang="en-US" altLang="en-US" sz="4400" b="1" dirty="0" smtClean="0">
                <a:latin typeface="Arial Black" pitchFamily="34" charset="0"/>
                <a:cs typeface="Times New Roman" pitchFamily="18" charset="0"/>
              </a:rPr>
              <a:t>  Error</a:t>
            </a:r>
          </a:p>
          <a:p>
            <a:pPr eaLnBrk="1" hangingPunct="1">
              <a:buFont typeface="Wingdings" pitchFamily="2" charset="2"/>
              <a:buChar char="Ø"/>
            </a:pPr>
            <a:r>
              <a:rPr lang="en-US" altLang="en-US" sz="3200" b="1" dirty="0" smtClean="0">
                <a:latin typeface="Times New Roman" pitchFamily="18" charset="0"/>
                <a:cs typeface="Times New Roman" pitchFamily="18" charset="0"/>
              </a:rPr>
              <a:t>Occurs when there are not enough bits to hold the mantissa.</a:t>
            </a:r>
          </a:p>
          <a:p>
            <a:pPr eaLnBrk="1" hangingPunct="1">
              <a:buFont typeface="Wingdings 3" pitchFamily="18" charset="2"/>
              <a:buNone/>
            </a:pPr>
            <a:endParaRPr lang="en-US" altLang="en-US" sz="3200" b="1" i="1" dirty="0" smtClean="0">
              <a:latin typeface="Times New Roman" pitchFamily="18" charset="0"/>
              <a:cs typeface="Times New Roman" pitchFamily="18" charset="0"/>
            </a:endParaRPr>
          </a:p>
          <a:p>
            <a:pPr eaLnBrk="1" hangingPunct="1">
              <a:buFont typeface="Wingdings 3" pitchFamily="18" charset="2"/>
              <a:buNone/>
            </a:pPr>
            <a:endParaRPr lang="en-US" altLang="en-US" sz="3200"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7535366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914400" y="533400"/>
            <a:ext cx="8229600" cy="1143000"/>
          </a:xfrm>
        </p:spPr>
        <p:txBody>
          <a:bodyPr/>
          <a:lstStyle/>
          <a:p>
            <a:pPr algn="ctr" eaLnBrk="1" fontAlgn="auto" hangingPunct="1">
              <a:spcAft>
                <a:spcPts val="0"/>
              </a:spcAft>
              <a:defRPr/>
            </a:pPr>
            <a:r>
              <a:rPr lang="en-US" dirty="0" smtClean="0">
                <a:solidFill>
                  <a:schemeClr val="tx1"/>
                </a:solidFill>
                <a:latin typeface="Arial Black" pitchFamily="34" charset="0"/>
              </a:rPr>
              <a:t> </a:t>
            </a:r>
            <a:r>
              <a:rPr lang="en-US" sz="4400" dirty="0" smtClean="0">
                <a:solidFill>
                  <a:schemeClr val="tx1"/>
                </a:solidFill>
                <a:latin typeface="Arial Black" pitchFamily="34" charset="0"/>
                <a:cs typeface="Times New Roman" pitchFamily="18" charset="0"/>
              </a:rPr>
              <a:t>Storage</a:t>
            </a:r>
            <a:r>
              <a:rPr lang="en-US" dirty="0" smtClean="0">
                <a:solidFill>
                  <a:schemeClr val="tx1"/>
                </a:solidFill>
                <a:latin typeface="Arial Black" pitchFamily="34" charset="0"/>
              </a:rPr>
              <a:t> Devices</a:t>
            </a:r>
          </a:p>
        </p:txBody>
      </p:sp>
      <p:sp>
        <p:nvSpPr>
          <p:cNvPr id="65538" name="Rectangle 3"/>
          <p:cNvSpPr>
            <a:spLocks noGrp="1" noChangeArrowheads="1"/>
          </p:cNvSpPr>
          <p:nvPr>
            <p:ph idx="1"/>
          </p:nvPr>
        </p:nvSpPr>
        <p:spPr>
          <a:xfrm>
            <a:off x="1219200" y="1981200"/>
            <a:ext cx="7924800" cy="4800600"/>
          </a:xfrm>
        </p:spPr>
        <p:txBody>
          <a:bodyPr>
            <a:normAutofit/>
          </a:bodyPr>
          <a:lstStyle/>
          <a:p>
            <a:pPr eaLnBrk="1" hangingPunct="1">
              <a:buFont typeface="Wingdings" pitchFamily="2" charset="2"/>
              <a:buChar char="Ø"/>
            </a:pPr>
            <a:r>
              <a:rPr lang="en-US" altLang="en-US" sz="3600" b="1" dirty="0" smtClean="0">
                <a:latin typeface="Times New Roman" pitchFamily="18" charset="0"/>
                <a:cs typeface="Times New Roman" pitchFamily="18" charset="0"/>
              </a:rPr>
              <a:t>Most computers today has three drives</a:t>
            </a:r>
          </a:p>
          <a:p>
            <a:pPr lvl="1" eaLnBrk="1" hangingPunct="1"/>
            <a:r>
              <a:rPr lang="en-US" altLang="en-US" sz="3600" b="1" dirty="0" smtClean="0">
                <a:latin typeface="Times New Roman" pitchFamily="18" charset="0"/>
                <a:cs typeface="Times New Roman" pitchFamily="18" charset="0"/>
              </a:rPr>
              <a:t>Diskette </a:t>
            </a:r>
            <a:r>
              <a:rPr lang="en-US" altLang="en-US" sz="3600" b="1" dirty="0" smtClean="0">
                <a:latin typeface="Times New Roman" pitchFamily="18" charset="0"/>
                <a:cs typeface="Times New Roman" pitchFamily="18" charset="0"/>
              </a:rPr>
              <a:t>Drive/USB</a:t>
            </a:r>
            <a:endParaRPr lang="en-US" altLang="en-US" sz="3600" b="1" dirty="0" smtClean="0">
              <a:latin typeface="Times New Roman" pitchFamily="18" charset="0"/>
              <a:cs typeface="Times New Roman" pitchFamily="18" charset="0"/>
            </a:endParaRPr>
          </a:p>
          <a:p>
            <a:pPr lvl="1" eaLnBrk="1" hangingPunct="1"/>
            <a:r>
              <a:rPr lang="en-US" altLang="en-US" sz="3600" b="1" dirty="0" smtClean="0">
                <a:latin typeface="Times New Roman" pitchFamily="18" charset="0"/>
                <a:cs typeface="Times New Roman" pitchFamily="18" charset="0"/>
              </a:rPr>
              <a:t>CD-ROM Drive</a:t>
            </a:r>
          </a:p>
          <a:p>
            <a:pPr lvl="1" eaLnBrk="1" hangingPunct="1"/>
            <a:r>
              <a:rPr lang="en-US" altLang="en-US" sz="3600" b="1" dirty="0" smtClean="0">
                <a:latin typeface="Times New Roman" pitchFamily="18" charset="0"/>
                <a:cs typeface="Times New Roman" pitchFamily="18" charset="0"/>
              </a:rPr>
              <a:t>Hard-disk Drive</a:t>
            </a:r>
          </a:p>
        </p:txBody>
      </p:sp>
    </p:spTree>
    <p:extLst>
      <p:ext uri="{BB962C8B-B14F-4D97-AF65-F5344CB8AC3E}">
        <p14:creationId xmlns:p14="http://schemas.microsoft.com/office/powerpoint/2010/main" val="8986375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5549" y="1227138"/>
            <a:ext cx="7918451" cy="1470025"/>
          </a:xfrm>
        </p:spPr>
        <p:txBody>
          <a:bodyPr>
            <a:normAutofit/>
          </a:bodyPr>
          <a:lstStyle/>
          <a:p>
            <a:r>
              <a:rPr lang="en-US" sz="6000" dirty="0" smtClean="0">
                <a:solidFill>
                  <a:schemeClr val="tx1"/>
                </a:solidFill>
                <a:latin typeface="Times New Roman" pitchFamily="18" charset="0"/>
                <a:cs typeface="Times New Roman" pitchFamily="18" charset="0"/>
              </a:rPr>
              <a:t>Stepped Reckoner</a:t>
            </a:r>
            <a:endParaRPr lang="en-US" sz="6000" b="1" dirty="0"/>
          </a:p>
        </p:txBody>
      </p:sp>
      <p:pic>
        <p:nvPicPr>
          <p:cNvPr id="17" name="Content Placeholder 5" descr="https://encrypted-tbn2.google.com/images?q=tbn:ANd9GcScrbGZQZS9jbp8fUE_bd_G7I3WqBgZQg1jnFkCiz7B3nC3eORf"/>
          <p:cNvPicPr>
            <a:picLocks noGrp="1"/>
          </p:cNvPicPr>
          <p:nvPr>
            <p:ph idx="4294967295"/>
          </p:nvPr>
        </p:nvPicPr>
        <p:blipFill>
          <a:blip r:embed="rId4">
            <a:extLst>
              <a:ext uri="{28A0092B-C50C-407E-A947-70E740481C1C}">
                <a14:useLocalDpi xmlns:a14="http://schemas.microsoft.com/office/drawing/2010/main" val="0"/>
              </a:ext>
            </a:extLst>
          </a:blip>
          <a:srcRect/>
          <a:stretch>
            <a:fillRect/>
          </a:stretch>
        </p:blipFill>
        <p:spPr>
          <a:xfrm>
            <a:off x="3429000" y="2438400"/>
            <a:ext cx="5715000" cy="4419600"/>
          </a:xfrm>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2200" y="2667000"/>
            <a:ext cx="55626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20013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066800" y="609600"/>
            <a:ext cx="8229600" cy="1143000"/>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Storage</a:t>
            </a:r>
          </a:p>
        </p:txBody>
      </p:sp>
      <p:sp>
        <p:nvSpPr>
          <p:cNvPr id="66562" name="Rectangle 3"/>
          <p:cNvSpPr>
            <a:spLocks noGrp="1" noChangeArrowheads="1"/>
          </p:cNvSpPr>
          <p:nvPr>
            <p:ph idx="1"/>
          </p:nvPr>
        </p:nvSpPr>
        <p:spPr>
          <a:xfrm>
            <a:off x="1295400" y="1447800"/>
            <a:ext cx="7848600" cy="5410200"/>
          </a:xfrm>
        </p:spPr>
        <p:txBody>
          <a:bodyPr>
            <a:normAutofit/>
          </a:bodyPr>
          <a:lstStyle/>
          <a:p>
            <a:pPr eaLnBrk="1" hangingPunct="1"/>
            <a:r>
              <a:rPr lang="en-US" altLang="en-US" sz="3200" b="1" dirty="0" smtClean="0">
                <a:latin typeface="Times New Roman" pitchFamily="18" charset="0"/>
                <a:cs typeface="Times New Roman" pitchFamily="18" charset="0"/>
              </a:rPr>
              <a:t>Punch Cards</a:t>
            </a:r>
          </a:p>
          <a:p>
            <a:pPr eaLnBrk="1" hangingPunct="1">
              <a:buFont typeface="Wingdings 3" pitchFamily="18" charset="2"/>
              <a:buNone/>
            </a:pPr>
            <a:endParaRPr lang="en-US" altLang="en-US" sz="3200" b="1" dirty="0" smtClean="0">
              <a:latin typeface="Times New Roman" pitchFamily="18" charset="0"/>
              <a:cs typeface="Times New Roman" pitchFamily="18" charset="0"/>
            </a:endParaRPr>
          </a:p>
          <a:p>
            <a:pPr eaLnBrk="1" hangingPunct="1"/>
            <a:r>
              <a:rPr lang="en-US" altLang="en-US" sz="3200" b="1" dirty="0" smtClean="0">
                <a:latin typeface="Times New Roman" pitchFamily="18" charset="0"/>
                <a:cs typeface="Times New Roman" pitchFamily="18" charset="0"/>
              </a:rPr>
              <a:t>Magnetic Tape</a:t>
            </a:r>
          </a:p>
          <a:p>
            <a:pPr eaLnBrk="1" hangingPunct="1">
              <a:buFont typeface="Wingdings 3" pitchFamily="18" charset="2"/>
              <a:buNone/>
            </a:pPr>
            <a:endParaRPr lang="en-US" altLang="en-US" sz="3200" b="1" dirty="0" smtClean="0">
              <a:latin typeface="Times New Roman" pitchFamily="18" charset="0"/>
              <a:cs typeface="Times New Roman" pitchFamily="18" charset="0"/>
            </a:endParaRPr>
          </a:p>
          <a:p>
            <a:pPr eaLnBrk="1" hangingPunct="1"/>
            <a:r>
              <a:rPr lang="en-US" altLang="en-US" sz="3200" b="1" dirty="0" smtClean="0">
                <a:latin typeface="Times New Roman" pitchFamily="18" charset="0"/>
                <a:cs typeface="Times New Roman" pitchFamily="18" charset="0"/>
              </a:rPr>
              <a:t>High Speed reels</a:t>
            </a:r>
          </a:p>
          <a:p>
            <a:pPr eaLnBrk="1" hangingPunct="1">
              <a:buFont typeface="Wingdings 3" pitchFamily="18" charset="2"/>
              <a:buNone/>
            </a:pPr>
            <a:endParaRPr lang="en-US" altLang="en-US" sz="3200" b="1" dirty="0" smtClean="0">
              <a:latin typeface="Times New Roman" pitchFamily="18" charset="0"/>
              <a:cs typeface="Times New Roman" pitchFamily="18" charset="0"/>
            </a:endParaRPr>
          </a:p>
          <a:p>
            <a:pPr eaLnBrk="1" hangingPunct="1"/>
            <a:r>
              <a:rPr lang="en-US" altLang="en-US" sz="3200" b="1" dirty="0" smtClean="0">
                <a:latin typeface="Times New Roman" pitchFamily="18" charset="0"/>
                <a:cs typeface="Times New Roman" pitchFamily="18" charset="0"/>
              </a:rPr>
              <a:t>Magnetic tape allowed user to read (access) and write (store) data quickly and reliably.</a:t>
            </a:r>
          </a:p>
        </p:txBody>
      </p:sp>
    </p:spTree>
    <p:extLst>
      <p:ext uri="{BB962C8B-B14F-4D97-AF65-F5344CB8AC3E}">
        <p14:creationId xmlns:p14="http://schemas.microsoft.com/office/powerpoint/2010/main" val="335992349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295400" y="685800"/>
            <a:ext cx="7848600" cy="1143000"/>
          </a:xfrm>
        </p:spPr>
        <p:txBody>
          <a:bodyPr>
            <a:normAutofit fontScale="90000"/>
          </a:bodyPr>
          <a:lstStyle/>
          <a:p>
            <a:pPr algn="ctr" eaLnBrk="1" fontAlgn="auto" hangingPunct="1">
              <a:spcAft>
                <a:spcPts val="0"/>
              </a:spcAft>
              <a:defRPr/>
            </a:pPr>
            <a:r>
              <a:rPr lang="en-US" sz="4000" dirty="0" smtClean="0">
                <a:solidFill>
                  <a:schemeClr val="tx1"/>
                </a:solidFill>
                <a:latin typeface="Arial Black" pitchFamily="34" charset="0"/>
                <a:cs typeface="Times New Roman" pitchFamily="18" charset="0"/>
              </a:rPr>
              <a:t>High-Level Programming Language</a:t>
            </a:r>
          </a:p>
        </p:txBody>
      </p:sp>
      <p:sp>
        <p:nvSpPr>
          <p:cNvPr id="67586" name="Rectangle 3"/>
          <p:cNvSpPr>
            <a:spLocks noGrp="1" noChangeArrowheads="1"/>
          </p:cNvSpPr>
          <p:nvPr>
            <p:ph idx="1"/>
          </p:nvPr>
        </p:nvSpPr>
        <p:spPr>
          <a:xfrm>
            <a:off x="1219200" y="2057400"/>
            <a:ext cx="7924800" cy="4800600"/>
          </a:xfrm>
        </p:spPr>
        <p:txBody>
          <a:bodyPr>
            <a:normAutofit/>
          </a:bodyPr>
          <a:lstStyle/>
          <a:p>
            <a:pPr eaLnBrk="1" hangingPunct="1"/>
            <a:r>
              <a:rPr lang="en-US" altLang="en-US" sz="2800" b="1" dirty="0" smtClean="0">
                <a:latin typeface="Times New Roman" pitchFamily="18" charset="0"/>
                <a:cs typeface="Times New Roman" pitchFamily="18" charset="0"/>
              </a:rPr>
              <a:t>English-like instructions and are easier to use than machine language.</a:t>
            </a:r>
          </a:p>
          <a:p>
            <a:pPr lvl="1" eaLnBrk="1" hangingPunct="1"/>
            <a:r>
              <a:rPr lang="en-US" altLang="en-US" sz="2800" dirty="0" smtClean="0">
                <a:latin typeface="Times New Roman" pitchFamily="18" charset="0"/>
                <a:cs typeface="Times New Roman" pitchFamily="18" charset="0"/>
              </a:rPr>
              <a:t>Fortran – </a:t>
            </a:r>
            <a:r>
              <a:rPr lang="en-US" altLang="en-US" sz="2800" b="1" dirty="0" err="1" smtClean="0">
                <a:latin typeface="Times New Roman" pitchFamily="18" charset="0"/>
                <a:cs typeface="Times New Roman" pitchFamily="18" charset="0"/>
              </a:rPr>
              <a:t>FOR</a:t>
            </a:r>
            <a:r>
              <a:rPr lang="en-US" altLang="en-US" sz="2800" dirty="0" err="1" smtClean="0">
                <a:latin typeface="Times New Roman" pitchFamily="18" charset="0"/>
                <a:cs typeface="Times New Roman" pitchFamily="18" charset="0"/>
              </a:rPr>
              <a:t>mula</a:t>
            </a:r>
            <a:r>
              <a:rPr lang="en-US" altLang="en-US" sz="2800"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TRAN</a:t>
            </a:r>
            <a:r>
              <a:rPr lang="en-US" altLang="en-US" sz="2800" dirty="0" err="1" smtClean="0">
                <a:latin typeface="Times New Roman" pitchFamily="18" charset="0"/>
                <a:cs typeface="Times New Roman" pitchFamily="18" charset="0"/>
              </a:rPr>
              <a:t>slator</a:t>
            </a:r>
            <a:endParaRPr lang="en-US" altLang="en-US" sz="2800" dirty="0" smtClean="0">
              <a:latin typeface="Times New Roman" pitchFamily="18" charset="0"/>
              <a:cs typeface="Times New Roman" pitchFamily="18" charset="0"/>
            </a:endParaRPr>
          </a:p>
          <a:p>
            <a:pPr lvl="1" eaLnBrk="1" hangingPunct="1"/>
            <a:r>
              <a:rPr lang="en-US" altLang="en-US" sz="2800" dirty="0" smtClean="0">
                <a:latin typeface="Times New Roman" pitchFamily="18" charset="0"/>
                <a:cs typeface="Times New Roman" pitchFamily="18" charset="0"/>
              </a:rPr>
              <a:t>COBOL – </a:t>
            </a:r>
            <a:r>
              <a:rPr lang="en-US" altLang="en-US" sz="2800" b="1" dirty="0" err="1" smtClean="0">
                <a:latin typeface="Times New Roman" pitchFamily="18" charset="0"/>
                <a:cs typeface="Times New Roman" pitchFamily="18" charset="0"/>
              </a:rPr>
              <a:t>CO</a:t>
            </a:r>
            <a:r>
              <a:rPr lang="en-US" altLang="en-US" sz="2800" dirty="0" err="1" smtClean="0">
                <a:latin typeface="Times New Roman" pitchFamily="18" charset="0"/>
                <a:cs typeface="Times New Roman" pitchFamily="18" charset="0"/>
              </a:rPr>
              <a:t>mmon</a:t>
            </a:r>
            <a:r>
              <a:rPr lang="en-US" altLang="en-US" sz="2800" dirty="0" smtClean="0">
                <a:latin typeface="Times New Roman" pitchFamily="18" charset="0"/>
                <a:cs typeface="Times New Roman" pitchFamily="18" charset="0"/>
              </a:rPr>
              <a:t> </a:t>
            </a:r>
            <a:r>
              <a:rPr lang="en-US" altLang="en-US" sz="2800" b="1" dirty="0" smtClean="0">
                <a:latin typeface="Times New Roman" pitchFamily="18" charset="0"/>
                <a:cs typeface="Times New Roman" pitchFamily="18" charset="0"/>
              </a:rPr>
              <a:t>B</a:t>
            </a:r>
            <a:r>
              <a:rPr lang="en-US" altLang="en-US" sz="2800" dirty="0" smtClean="0">
                <a:latin typeface="Times New Roman" pitchFamily="18" charset="0"/>
                <a:cs typeface="Times New Roman" pitchFamily="18" charset="0"/>
              </a:rPr>
              <a:t>usiness </a:t>
            </a:r>
            <a:r>
              <a:rPr lang="en-US" altLang="en-US" sz="2800" b="1" dirty="0" smtClean="0">
                <a:latin typeface="Times New Roman" pitchFamily="18" charset="0"/>
                <a:cs typeface="Times New Roman" pitchFamily="18" charset="0"/>
              </a:rPr>
              <a:t>O</a:t>
            </a:r>
            <a:r>
              <a:rPr lang="en-US" altLang="en-US" sz="2800" dirty="0" smtClean="0">
                <a:latin typeface="Times New Roman" pitchFamily="18" charset="0"/>
                <a:cs typeface="Times New Roman" pitchFamily="18" charset="0"/>
              </a:rPr>
              <a:t>riented </a:t>
            </a:r>
            <a:r>
              <a:rPr lang="en-US" altLang="en-US" sz="2800" b="1" dirty="0" smtClean="0">
                <a:latin typeface="Times New Roman" pitchFamily="18" charset="0"/>
                <a:cs typeface="Times New Roman" pitchFamily="18" charset="0"/>
              </a:rPr>
              <a:t>L</a:t>
            </a:r>
            <a:r>
              <a:rPr lang="en-US" altLang="en-US" sz="2800" dirty="0" smtClean="0">
                <a:latin typeface="Times New Roman" pitchFamily="18" charset="0"/>
                <a:cs typeface="Times New Roman" pitchFamily="18" charset="0"/>
              </a:rPr>
              <a:t>anguage</a:t>
            </a:r>
          </a:p>
          <a:p>
            <a:pPr lvl="1" eaLnBrk="1" hangingPunct="1"/>
            <a:r>
              <a:rPr lang="en-US" altLang="en-US" sz="2800" dirty="0" smtClean="0">
                <a:latin typeface="Times New Roman" pitchFamily="18" charset="0"/>
                <a:cs typeface="Times New Roman" pitchFamily="18" charset="0"/>
              </a:rPr>
              <a:t>BASIC – </a:t>
            </a:r>
            <a:r>
              <a:rPr lang="en-US" altLang="en-US" sz="2800" b="1" dirty="0" smtClean="0">
                <a:latin typeface="Times New Roman" pitchFamily="18" charset="0"/>
                <a:cs typeface="Times New Roman" pitchFamily="18" charset="0"/>
              </a:rPr>
              <a:t>B</a:t>
            </a:r>
            <a:r>
              <a:rPr lang="en-US" altLang="en-US" sz="2800" dirty="0" smtClean="0">
                <a:latin typeface="Times New Roman" pitchFamily="18" charset="0"/>
                <a:cs typeface="Times New Roman" pitchFamily="18" charset="0"/>
              </a:rPr>
              <a:t>eginner’s </a:t>
            </a:r>
            <a:r>
              <a:rPr lang="en-US" altLang="en-US" sz="2800" b="1" dirty="0" smtClean="0">
                <a:latin typeface="Times New Roman" pitchFamily="18" charset="0"/>
                <a:cs typeface="Times New Roman" pitchFamily="18" charset="0"/>
              </a:rPr>
              <a:t>A</a:t>
            </a:r>
            <a:r>
              <a:rPr lang="en-US" altLang="en-US" sz="2800" dirty="0" smtClean="0">
                <a:latin typeface="Times New Roman" pitchFamily="18" charset="0"/>
                <a:cs typeface="Times New Roman" pitchFamily="18" charset="0"/>
              </a:rPr>
              <a:t>ll-Purpose </a:t>
            </a:r>
            <a:r>
              <a:rPr lang="en-US" altLang="en-US" sz="2800" b="1" dirty="0" smtClean="0">
                <a:latin typeface="Times New Roman" pitchFamily="18" charset="0"/>
                <a:cs typeface="Times New Roman" pitchFamily="18" charset="0"/>
              </a:rPr>
              <a:t>S</a:t>
            </a:r>
            <a:r>
              <a:rPr lang="en-US" altLang="en-US" sz="2800" dirty="0" smtClean="0">
                <a:latin typeface="Times New Roman" pitchFamily="18" charset="0"/>
                <a:cs typeface="Times New Roman" pitchFamily="18" charset="0"/>
              </a:rPr>
              <a:t>ymbolic </a:t>
            </a:r>
            <a:r>
              <a:rPr lang="en-US" altLang="en-US" sz="2800" b="1" dirty="0" smtClean="0">
                <a:latin typeface="Times New Roman" pitchFamily="18" charset="0"/>
                <a:cs typeface="Times New Roman" pitchFamily="18" charset="0"/>
              </a:rPr>
              <a:t>I</a:t>
            </a:r>
            <a:r>
              <a:rPr lang="en-US" altLang="en-US" sz="2800" dirty="0" smtClean="0">
                <a:latin typeface="Times New Roman" pitchFamily="18" charset="0"/>
                <a:cs typeface="Times New Roman" pitchFamily="18" charset="0"/>
              </a:rPr>
              <a:t>nstruction </a:t>
            </a:r>
            <a:r>
              <a:rPr lang="en-US" altLang="en-US" sz="2800" b="1" dirty="0" smtClean="0">
                <a:latin typeface="Times New Roman" pitchFamily="18" charset="0"/>
                <a:cs typeface="Times New Roman" pitchFamily="18" charset="0"/>
              </a:rPr>
              <a:t>C</a:t>
            </a:r>
            <a:r>
              <a:rPr lang="en-US" altLang="en-US" sz="2800" dirty="0" smtClean="0">
                <a:latin typeface="Times New Roman" pitchFamily="18" charset="0"/>
                <a:cs typeface="Times New Roman" pitchFamily="18" charset="0"/>
              </a:rPr>
              <a:t>ode</a:t>
            </a:r>
          </a:p>
        </p:txBody>
      </p:sp>
    </p:spTree>
    <p:extLst>
      <p:ext uri="{BB962C8B-B14F-4D97-AF65-F5344CB8AC3E}">
        <p14:creationId xmlns:p14="http://schemas.microsoft.com/office/powerpoint/2010/main" val="71133262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914400" y="457200"/>
            <a:ext cx="8229600" cy="1143000"/>
          </a:xfrm>
        </p:spPr>
        <p:txBody>
          <a:bodyPr/>
          <a:lstStyle/>
          <a:p>
            <a:pPr algn="ctr" eaLnBrk="1" fontAlgn="auto" hangingPunct="1">
              <a:spcAft>
                <a:spcPts val="0"/>
              </a:spcAft>
              <a:defRPr/>
            </a:pPr>
            <a:r>
              <a:rPr lang="en-US" sz="4400" dirty="0" smtClean="0">
                <a:solidFill>
                  <a:schemeClr val="tx1"/>
                </a:solidFill>
                <a:latin typeface="Arial Black" pitchFamily="34" charset="0"/>
                <a:cs typeface="Times New Roman" pitchFamily="18" charset="0"/>
              </a:rPr>
              <a:t>COBOL</a:t>
            </a:r>
          </a:p>
        </p:txBody>
      </p:sp>
      <p:sp>
        <p:nvSpPr>
          <p:cNvPr id="68610" name="Rectangle 3"/>
          <p:cNvSpPr>
            <a:spLocks noGrp="1" noChangeArrowheads="1"/>
          </p:cNvSpPr>
          <p:nvPr>
            <p:ph idx="1"/>
          </p:nvPr>
        </p:nvSpPr>
        <p:spPr>
          <a:xfrm>
            <a:off x="1295400" y="1447800"/>
            <a:ext cx="7848600" cy="5410200"/>
          </a:xfrm>
        </p:spPr>
        <p:txBody>
          <a:bodyPr>
            <a:normAutofit fontScale="92500" lnSpcReduction="10000"/>
          </a:bodyPr>
          <a:lstStyle/>
          <a:p>
            <a:pPr eaLnBrk="1" hangingPunct="1"/>
            <a:r>
              <a:rPr lang="en-US" altLang="en-US" sz="2800" b="1" dirty="0" smtClean="0">
                <a:latin typeface="Times New Roman" pitchFamily="18" charset="0"/>
                <a:cs typeface="Times New Roman" pitchFamily="18" charset="0"/>
              </a:rPr>
              <a:t>Most widely used program</a:t>
            </a:r>
          </a:p>
          <a:p>
            <a:pPr eaLnBrk="1" hangingPunct="1"/>
            <a:r>
              <a:rPr lang="en-US" altLang="en-US" sz="2800" b="1" dirty="0" smtClean="0">
                <a:latin typeface="Times New Roman" pitchFamily="18" charset="0"/>
                <a:cs typeface="Times New Roman" pitchFamily="18" charset="0"/>
              </a:rPr>
              <a:t>Designed Grace Murray Hopper</a:t>
            </a:r>
          </a:p>
          <a:p>
            <a:pPr lvl="1" eaLnBrk="1" hangingPunct="1"/>
            <a:r>
              <a:rPr lang="en-US" altLang="en-US" sz="2800" b="1" dirty="0" smtClean="0">
                <a:latin typeface="Times New Roman" pitchFamily="18" charset="0"/>
                <a:cs typeface="Times New Roman" pitchFamily="18" charset="0"/>
              </a:rPr>
              <a:t>Rear Admiral in the Navy</a:t>
            </a:r>
          </a:p>
          <a:p>
            <a:pPr eaLnBrk="1" hangingPunct="1"/>
            <a:r>
              <a:rPr lang="en-US" altLang="en-US" sz="2800" b="1" dirty="0" smtClean="0">
                <a:latin typeface="Times New Roman" pitchFamily="18" charset="0"/>
                <a:cs typeface="Times New Roman" pitchFamily="18" charset="0"/>
              </a:rPr>
              <a:t>Developed for the Department of Defense.</a:t>
            </a:r>
          </a:p>
          <a:p>
            <a:pPr lvl="1" eaLnBrk="1" hangingPunct="1"/>
            <a:r>
              <a:rPr lang="en-US" altLang="en-US" sz="2800" b="1" dirty="0" smtClean="0">
                <a:latin typeface="Times New Roman" pitchFamily="18" charset="0"/>
                <a:cs typeface="Times New Roman" pitchFamily="18" charset="0"/>
              </a:rPr>
              <a:t>DOD also developed Ada (Named after Ada Byron)</a:t>
            </a:r>
            <a:endParaRPr lang="en-US" altLang="en-US" sz="3200" b="1" dirty="0" smtClean="0">
              <a:latin typeface="Times New Roman" pitchFamily="18" charset="0"/>
              <a:cs typeface="Times New Roman" pitchFamily="18" charset="0"/>
            </a:endParaRPr>
          </a:p>
          <a:p>
            <a:pPr algn="ctr" eaLnBrk="1" hangingPunct="1">
              <a:buFont typeface="Wingdings 3" pitchFamily="18" charset="2"/>
              <a:buNone/>
            </a:pPr>
            <a:r>
              <a:rPr lang="en-US" altLang="en-US" sz="3200" b="1" dirty="0" smtClean="0">
                <a:latin typeface="Times New Roman" pitchFamily="18" charset="0"/>
                <a:cs typeface="Times New Roman" pitchFamily="18" charset="0"/>
              </a:rPr>
              <a:t>BASIC</a:t>
            </a:r>
          </a:p>
          <a:p>
            <a:pPr eaLnBrk="1" hangingPunct="1"/>
            <a:r>
              <a:rPr lang="en-US" altLang="en-US" sz="2800" b="1" u="sng" dirty="0" smtClean="0">
                <a:latin typeface="Times New Roman" pitchFamily="18" charset="0"/>
                <a:cs typeface="Times New Roman" pitchFamily="18" charset="0"/>
              </a:rPr>
              <a:t>B</a:t>
            </a:r>
            <a:r>
              <a:rPr lang="en-US" altLang="en-US" sz="2800" dirty="0" smtClean="0">
                <a:latin typeface="Times New Roman" pitchFamily="18" charset="0"/>
                <a:cs typeface="Times New Roman" pitchFamily="18" charset="0"/>
              </a:rPr>
              <a:t>eginner’s</a:t>
            </a:r>
            <a:r>
              <a:rPr lang="en-US" altLang="en-US" sz="2800" b="1" dirty="0" smtClean="0">
                <a:latin typeface="Times New Roman" pitchFamily="18" charset="0"/>
                <a:cs typeface="Times New Roman" pitchFamily="18" charset="0"/>
              </a:rPr>
              <a:t> </a:t>
            </a:r>
            <a:r>
              <a:rPr lang="en-US" altLang="en-US" sz="2800" b="1" u="sng" dirty="0" smtClean="0">
                <a:latin typeface="Times New Roman" pitchFamily="18" charset="0"/>
                <a:cs typeface="Times New Roman" pitchFamily="18" charset="0"/>
              </a:rPr>
              <a:t>A</a:t>
            </a:r>
            <a:r>
              <a:rPr lang="en-US" altLang="en-US" sz="2800" dirty="0" smtClean="0">
                <a:latin typeface="Times New Roman" pitchFamily="18" charset="0"/>
                <a:cs typeface="Times New Roman" pitchFamily="18" charset="0"/>
              </a:rPr>
              <a:t>ll-Purpose</a:t>
            </a:r>
            <a:r>
              <a:rPr lang="en-US" altLang="en-US" sz="2800" b="1" dirty="0" smtClean="0">
                <a:latin typeface="Times New Roman" pitchFamily="18" charset="0"/>
                <a:cs typeface="Times New Roman" pitchFamily="18" charset="0"/>
              </a:rPr>
              <a:t> </a:t>
            </a:r>
            <a:r>
              <a:rPr lang="en-US" altLang="en-US" sz="2800" b="1" u="sng" dirty="0" smtClean="0">
                <a:latin typeface="Times New Roman" pitchFamily="18" charset="0"/>
                <a:cs typeface="Times New Roman" pitchFamily="18" charset="0"/>
              </a:rPr>
              <a:t>S</a:t>
            </a:r>
            <a:r>
              <a:rPr lang="en-US" altLang="en-US" sz="2800" dirty="0" smtClean="0">
                <a:latin typeface="Times New Roman" pitchFamily="18" charset="0"/>
                <a:cs typeface="Times New Roman" pitchFamily="18" charset="0"/>
              </a:rPr>
              <a:t>ymbolic</a:t>
            </a:r>
            <a:r>
              <a:rPr lang="en-US" altLang="en-US" sz="2800" b="1" dirty="0" smtClean="0">
                <a:latin typeface="Times New Roman" pitchFamily="18" charset="0"/>
                <a:cs typeface="Times New Roman" pitchFamily="18" charset="0"/>
              </a:rPr>
              <a:t> </a:t>
            </a:r>
            <a:r>
              <a:rPr lang="en-US" altLang="en-US" sz="2800" b="1" u="sng" dirty="0" smtClean="0">
                <a:latin typeface="Times New Roman" pitchFamily="18" charset="0"/>
                <a:cs typeface="Times New Roman" pitchFamily="18" charset="0"/>
              </a:rPr>
              <a:t>I</a:t>
            </a:r>
            <a:r>
              <a:rPr lang="en-US" altLang="en-US" sz="2800" dirty="0" smtClean="0">
                <a:latin typeface="Times New Roman" pitchFamily="18" charset="0"/>
                <a:cs typeface="Times New Roman" pitchFamily="18" charset="0"/>
              </a:rPr>
              <a:t>nstruction</a:t>
            </a:r>
            <a:r>
              <a:rPr lang="en-US" altLang="en-US" sz="2800" b="1" dirty="0" smtClean="0">
                <a:latin typeface="Times New Roman" pitchFamily="18" charset="0"/>
                <a:cs typeface="Times New Roman" pitchFamily="18" charset="0"/>
              </a:rPr>
              <a:t> </a:t>
            </a:r>
            <a:r>
              <a:rPr lang="en-US" altLang="en-US" sz="2800" b="1" u="sng" dirty="0" smtClean="0">
                <a:latin typeface="Times New Roman" pitchFamily="18" charset="0"/>
                <a:cs typeface="Times New Roman" pitchFamily="18" charset="0"/>
              </a:rPr>
              <a:t>C</a:t>
            </a:r>
            <a:r>
              <a:rPr lang="en-US" altLang="en-US" sz="2800" dirty="0" smtClean="0">
                <a:latin typeface="Times New Roman" pitchFamily="18" charset="0"/>
                <a:cs typeface="Times New Roman" pitchFamily="18" charset="0"/>
              </a:rPr>
              <a:t>ode</a:t>
            </a:r>
          </a:p>
          <a:p>
            <a:pPr eaLnBrk="1" hangingPunct="1"/>
            <a:r>
              <a:rPr lang="en-US" altLang="en-US" sz="2800" b="1" dirty="0" smtClean="0">
                <a:latin typeface="Times New Roman" pitchFamily="18" charset="0"/>
                <a:cs typeface="Times New Roman" pitchFamily="18" charset="0"/>
              </a:rPr>
              <a:t>Developed in 1960 by John </a:t>
            </a:r>
            <a:r>
              <a:rPr lang="en-US" altLang="en-US" sz="2800" b="1" dirty="0" err="1" smtClean="0">
                <a:latin typeface="Times New Roman" pitchFamily="18" charset="0"/>
                <a:cs typeface="Times New Roman" pitchFamily="18" charset="0"/>
              </a:rPr>
              <a:t>Kemeny</a:t>
            </a:r>
            <a:r>
              <a:rPr lang="en-US" altLang="en-US" sz="2800" b="1" dirty="0" smtClean="0">
                <a:latin typeface="Times New Roman" pitchFamily="18" charset="0"/>
                <a:cs typeface="Times New Roman" pitchFamily="18" charset="0"/>
              </a:rPr>
              <a:t> and Thomas Kurtz at Dartmouth.</a:t>
            </a:r>
          </a:p>
          <a:p>
            <a:pPr eaLnBrk="1" hangingPunct="1"/>
            <a:r>
              <a:rPr lang="en-US" altLang="en-US" sz="2800" b="1" dirty="0" smtClean="0">
                <a:latin typeface="Times New Roman" pitchFamily="18" charset="0"/>
                <a:cs typeface="Times New Roman" pitchFamily="18" charset="0"/>
              </a:rPr>
              <a:t>Evolved into Visual Basic which is wide used today for window programming.</a:t>
            </a:r>
          </a:p>
          <a:p>
            <a:pPr eaLnBrk="1" hangingPunct="1"/>
            <a:endParaRPr lang="en-US" altLang="en-US" sz="3200" b="1" dirty="0" smtClean="0">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2800" y="685800"/>
            <a:ext cx="1905000" cy="2229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815668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600200" y="457200"/>
            <a:ext cx="7467600" cy="1143000"/>
          </a:xfrm>
        </p:spPr>
        <p:txBody>
          <a:bodyPr/>
          <a:lstStyle/>
          <a:p>
            <a:pPr eaLnBrk="1" fontAlgn="auto" hangingPunct="1">
              <a:spcAft>
                <a:spcPts val="0"/>
              </a:spcAft>
              <a:defRPr/>
            </a:pPr>
            <a:r>
              <a:rPr lang="en-US" sz="4400" dirty="0" smtClean="0">
                <a:solidFill>
                  <a:schemeClr val="tx1"/>
                </a:solidFill>
                <a:latin typeface="Arial Black" pitchFamily="34" charset="0"/>
                <a:cs typeface="Times New Roman" pitchFamily="18" charset="0"/>
              </a:rPr>
              <a:t>Grace Murray Hopper</a:t>
            </a:r>
          </a:p>
        </p:txBody>
      </p:sp>
      <p:sp>
        <p:nvSpPr>
          <p:cNvPr id="69635" name="Rectangle 4"/>
          <p:cNvSpPr>
            <a:spLocks noChangeArrowheads="1"/>
          </p:cNvSpPr>
          <p:nvPr/>
        </p:nvSpPr>
        <p:spPr bwMode="auto">
          <a:xfrm>
            <a:off x="1219200" y="1841242"/>
            <a:ext cx="792480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en-US" sz="2000" b="1" dirty="0"/>
              <a:t>Grace Brewster Murray Hopper was born in New York City on December 9, 1906, to Walter Fletcher Murray and Mary Campbell Horne Murray. At age seven, she showed a particular love for gadgets, disassembling seven alarm clocks in the attempt to determine how they worked. Hopper's parents provided a strong foundation for her inquisitiveness.  Hopper's first assignment was under Commander Howard Aiken at the Bureau of Ordinance Computation at Harvard University. There she became the third programmer of the Mark I, the world's first large-scale automatically sequenced digital computer. The computer was used to calculate aiming angles for Naval guns in varying weather conditions. They spent countless hours transcribing and inputting codes for Mark I and its successors, Mark II and III. Hopper received the Naval Ordnance Development Award in 1946 for her work on the Mark series. </a:t>
            </a:r>
          </a:p>
          <a:p>
            <a:pPr eaLnBrk="1" hangingPunct="1"/>
            <a:r>
              <a:rPr lang="en-US" altLang="en-US" sz="2000" b="1" dirty="0"/>
              <a:t>During her work with Mark II, Hopper was credited with coining the term </a:t>
            </a:r>
            <a:r>
              <a:rPr lang="en-US" altLang="en-US" sz="2000" b="1" u="sng" dirty="0"/>
              <a:t>"bug" </a:t>
            </a:r>
            <a:r>
              <a:rPr lang="en-US" altLang="en-US" sz="2000" b="1" dirty="0"/>
              <a:t>in reference to a glitch in the machinery</a:t>
            </a:r>
            <a:r>
              <a:rPr lang="en-US" altLang="en-US" sz="2000" b="1" dirty="0" smtClean="0"/>
              <a:t>.</a:t>
            </a:r>
            <a:endParaRPr lang="en-US" altLang="en-US" sz="2000" b="1" dirty="0"/>
          </a:p>
        </p:txBody>
      </p:sp>
    </p:spTree>
    <p:extLst>
      <p:ext uri="{BB962C8B-B14F-4D97-AF65-F5344CB8AC3E}">
        <p14:creationId xmlns:p14="http://schemas.microsoft.com/office/powerpoint/2010/main" val="36536623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5549" y="1074739"/>
            <a:ext cx="7918451" cy="1287462"/>
          </a:xfrm>
        </p:spPr>
        <p:txBody>
          <a:bodyPr>
            <a:normAutofit/>
          </a:bodyPr>
          <a:lstStyle/>
          <a:p>
            <a:r>
              <a:rPr lang="en-US" sz="3600" dirty="0" smtClean="0">
                <a:solidFill>
                  <a:schemeClr val="tx1"/>
                </a:solidFill>
                <a:latin typeface="Arial Black" pitchFamily="34" charset="0"/>
                <a:cs typeface="Times New Roman" pitchFamily="18" charset="0"/>
              </a:rPr>
              <a:t>Gottfried Wilhelm von Leibniz</a:t>
            </a:r>
            <a:endParaRPr lang="en-US" sz="3600" b="1" dirty="0"/>
          </a:p>
        </p:txBody>
      </p:sp>
      <p:sp>
        <p:nvSpPr>
          <p:cNvPr id="16" name="Subtitle 15"/>
          <p:cNvSpPr>
            <a:spLocks noGrp="1"/>
          </p:cNvSpPr>
          <p:nvPr>
            <p:ph type="subTitle" idx="1"/>
          </p:nvPr>
        </p:nvSpPr>
        <p:spPr>
          <a:xfrm>
            <a:off x="1225549" y="2362200"/>
            <a:ext cx="7918451" cy="4495800"/>
          </a:xfrm>
        </p:spPr>
        <p:txBody>
          <a:bodyPr>
            <a:normAutofit/>
          </a:bodyPr>
          <a:lstStyle/>
          <a:p>
            <a:pPr marL="342900" indent="-342900" algn="l">
              <a:buFont typeface="Wingdings" panose="05000000000000000000" pitchFamily="2" charset="2"/>
              <a:buChar char="Ø"/>
            </a:pPr>
            <a:r>
              <a:rPr lang="en-US" altLang="en-US" sz="2400" b="1" dirty="0" smtClean="0">
                <a:solidFill>
                  <a:schemeClr val="tx1"/>
                </a:solidFill>
                <a:latin typeface="Arial Black" pitchFamily="34" charset="0"/>
                <a:cs typeface="Times New Roman" pitchFamily="18" charset="0"/>
              </a:rPr>
              <a:t>German Mathematician</a:t>
            </a:r>
          </a:p>
          <a:p>
            <a:pPr marL="342900" indent="-342900" algn="l">
              <a:buFont typeface="Wingdings" panose="05000000000000000000" pitchFamily="2" charset="2"/>
              <a:buChar char="Ø"/>
            </a:pPr>
            <a:r>
              <a:rPr lang="en-US" altLang="en-US" sz="2400" b="1" dirty="0" smtClean="0">
                <a:solidFill>
                  <a:schemeClr val="tx1"/>
                </a:solidFill>
                <a:latin typeface="Arial Black" pitchFamily="34" charset="0"/>
                <a:cs typeface="Times New Roman" pitchFamily="18" charset="0"/>
              </a:rPr>
              <a:t>1671 introduced the </a:t>
            </a:r>
            <a:r>
              <a:rPr lang="en-US" altLang="en-US" sz="2400" b="1" i="1" dirty="0" smtClean="0">
                <a:solidFill>
                  <a:schemeClr val="tx1"/>
                </a:solidFill>
                <a:latin typeface="Arial Black" pitchFamily="34" charset="0"/>
                <a:cs typeface="Times New Roman" pitchFamily="18" charset="0"/>
              </a:rPr>
              <a:t>Step Reckoner</a:t>
            </a:r>
            <a:r>
              <a:rPr lang="en-US" altLang="en-US" sz="2400" b="1" dirty="0" smtClean="0">
                <a:solidFill>
                  <a:schemeClr val="tx1"/>
                </a:solidFill>
                <a:latin typeface="Arial Black" pitchFamily="34" charset="0"/>
                <a:cs typeface="Times New Roman" pitchFamily="18" charset="0"/>
              </a:rPr>
              <a:t>, a device which, as well as performing additions and subtractions, could multiply, divide, and evaluate square roots by series of stepped additions. </a:t>
            </a:r>
          </a:p>
          <a:p>
            <a:pPr marL="342900" indent="-342900" algn="l">
              <a:buFont typeface="Wingdings" panose="05000000000000000000" pitchFamily="2" charset="2"/>
              <a:buChar char="Ø"/>
            </a:pPr>
            <a:r>
              <a:rPr lang="en-US" altLang="en-US" sz="2400" b="1" dirty="0" smtClean="0">
                <a:solidFill>
                  <a:schemeClr val="tx1"/>
                </a:solidFill>
                <a:latin typeface="Arial Black" pitchFamily="34" charset="0"/>
                <a:cs typeface="Times New Roman" pitchFamily="18" charset="0"/>
              </a:rPr>
              <a:t>Leibniz wheel – cylindrical wheel for the  Stepped Reckoner.</a:t>
            </a:r>
          </a:p>
          <a:p>
            <a:pPr marL="342900" indent="-342900" algn="l">
              <a:buFont typeface="Wingdings" panose="05000000000000000000" pitchFamily="2" charset="2"/>
              <a:buChar char="Ø"/>
            </a:pPr>
            <a:r>
              <a:rPr lang="en-US" altLang="en-US" sz="2400" b="1" dirty="0" smtClean="0">
                <a:solidFill>
                  <a:schemeClr val="tx1"/>
                </a:solidFill>
                <a:latin typeface="Arial Black" pitchFamily="34" charset="0"/>
                <a:cs typeface="Times New Roman" pitchFamily="18" charset="0"/>
              </a:rPr>
              <a:t>Stepped Reckoner was very unreliable.	</a:t>
            </a:r>
          </a:p>
          <a:p>
            <a:pPr marL="457200" indent="-457200" algn="l">
              <a:buFont typeface="Wingdings" panose="05000000000000000000" pitchFamily="2" charset="2"/>
              <a:buChar char="Ø"/>
            </a:pPr>
            <a:endParaRPr lang="en-US" sz="2400" b="1" dirty="0" smtClean="0">
              <a:solidFill>
                <a:schemeClr val="tx1"/>
              </a:solidFill>
            </a:endParaRPr>
          </a:p>
        </p:txBody>
      </p:sp>
    </p:spTree>
    <p:extLst>
      <p:ext uri="{BB962C8B-B14F-4D97-AF65-F5344CB8AC3E}">
        <p14:creationId xmlns:p14="http://schemas.microsoft.com/office/powerpoint/2010/main" val="2547289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25549" y="956468"/>
            <a:ext cx="7918451" cy="982662"/>
          </a:xfrm>
        </p:spPr>
        <p:txBody>
          <a:bodyPr>
            <a:normAutofit/>
          </a:bodyPr>
          <a:lstStyle/>
          <a:p>
            <a:r>
              <a:rPr lang="en-US" dirty="0" smtClean="0">
                <a:solidFill>
                  <a:schemeClr val="tx1"/>
                </a:solidFill>
                <a:latin typeface="Arial Black" pitchFamily="34" charset="0"/>
              </a:rPr>
              <a:t>Thomas </a:t>
            </a:r>
            <a:r>
              <a:rPr lang="en-US" dirty="0" err="1" smtClean="0">
                <a:solidFill>
                  <a:schemeClr val="tx1"/>
                </a:solidFill>
                <a:latin typeface="Arial Black" pitchFamily="34" charset="0"/>
              </a:rPr>
              <a:t>Arithmometer</a:t>
            </a:r>
            <a:endParaRPr lang="en-US" b="1" dirty="0"/>
          </a:p>
        </p:txBody>
      </p:sp>
      <p:sp>
        <p:nvSpPr>
          <p:cNvPr id="16" name="Subtitle 15"/>
          <p:cNvSpPr>
            <a:spLocks noGrp="1"/>
          </p:cNvSpPr>
          <p:nvPr>
            <p:ph type="subTitle" idx="1"/>
          </p:nvPr>
        </p:nvSpPr>
        <p:spPr>
          <a:xfrm>
            <a:off x="1225549" y="1981200"/>
            <a:ext cx="7918451" cy="4724400"/>
          </a:xfrm>
        </p:spPr>
        <p:txBody>
          <a:bodyPr>
            <a:normAutofit/>
          </a:bodyPr>
          <a:lstStyle/>
          <a:p>
            <a:pPr algn="l"/>
            <a:endParaRPr lang="en-US" sz="2400" b="1" dirty="0" smtClean="0">
              <a:solidFill>
                <a:schemeClr val="tx1"/>
              </a:solidFill>
            </a:endParaRPr>
          </a:p>
          <a:p>
            <a:pPr algn="l"/>
            <a:endParaRPr lang="en-US" sz="2400" b="1" dirty="0">
              <a:solidFill>
                <a:schemeClr val="tx1"/>
              </a:solidFill>
            </a:endParaRPr>
          </a:p>
          <a:p>
            <a:pPr algn="l"/>
            <a:endParaRPr lang="en-US" sz="2400" b="1" dirty="0" smtClean="0">
              <a:solidFill>
                <a:schemeClr val="tx1"/>
              </a:solidFill>
            </a:endParaRPr>
          </a:p>
          <a:p>
            <a:pPr algn="l"/>
            <a:endParaRPr lang="en-US" sz="2400" b="1" dirty="0">
              <a:solidFill>
                <a:schemeClr val="tx1"/>
              </a:solidFill>
            </a:endParaRPr>
          </a:p>
          <a:p>
            <a:pPr algn="l"/>
            <a:endParaRPr lang="en-US" sz="2400" b="1" dirty="0" smtClean="0">
              <a:solidFill>
                <a:schemeClr val="tx1"/>
              </a:solidFill>
            </a:endParaRPr>
          </a:p>
          <a:p>
            <a:pPr algn="l"/>
            <a:endParaRPr lang="en-US" sz="2400" b="1" dirty="0">
              <a:solidFill>
                <a:schemeClr val="tx1"/>
              </a:solidFill>
            </a:endParaRPr>
          </a:p>
          <a:p>
            <a:pPr algn="l"/>
            <a:endParaRPr lang="en-US" sz="2400" b="1" dirty="0" smtClean="0">
              <a:solidFill>
                <a:schemeClr val="tx1"/>
              </a:solidFill>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1975" y="2057401"/>
            <a:ext cx="6245225" cy="2389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225549" y="4415157"/>
            <a:ext cx="7769225" cy="2308324"/>
          </a:xfrm>
          <a:prstGeom prst="rect">
            <a:avLst/>
          </a:prstGeom>
        </p:spPr>
        <p:txBody>
          <a:bodyPr wrap="square">
            <a:spAutoFit/>
          </a:bodyPr>
          <a:lstStyle/>
          <a:p>
            <a:pPr>
              <a:buFont typeface="Wingdings" pitchFamily="2" charset="2"/>
              <a:buChar char="Ø"/>
            </a:pPr>
            <a:r>
              <a:rPr lang="en-US" altLang="en-US" sz="2400" dirty="0" smtClean="0">
                <a:latin typeface="Arial Black" pitchFamily="34" charset="0"/>
              </a:rPr>
              <a:t>Around 1820, </a:t>
            </a:r>
            <a:r>
              <a:rPr lang="en-US" altLang="en-US" sz="2400" b="1" dirty="0" smtClean="0">
                <a:latin typeface="Arial Black" pitchFamily="34" charset="0"/>
              </a:rPr>
              <a:t>Charles Xavier Thomas</a:t>
            </a:r>
            <a:r>
              <a:rPr lang="en-US" altLang="en-US" sz="2400" dirty="0" smtClean="0">
                <a:latin typeface="Arial Black" pitchFamily="34" charset="0"/>
              </a:rPr>
              <a:t> created the first successful, mass-produced mechanical calculator, the </a:t>
            </a:r>
            <a:r>
              <a:rPr lang="en-US" altLang="en-US" sz="2400" b="1" dirty="0" smtClean="0">
                <a:latin typeface="Arial Black" pitchFamily="34" charset="0"/>
              </a:rPr>
              <a:t>Thomas </a:t>
            </a:r>
            <a:r>
              <a:rPr lang="en-US" altLang="en-US" sz="2400" b="1" dirty="0" err="1" smtClean="0">
                <a:latin typeface="Arial Black" pitchFamily="34" charset="0"/>
              </a:rPr>
              <a:t>Arithmometer</a:t>
            </a:r>
            <a:r>
              <a:rPr lang="en-US" altLang="en-US" sz="2400" dirty="0" smtClean="0">
                <a:latin typeface="Arial Black" pitchFamily="34" charset="0"/>
              </a:rPr>
              <a:t> </a:t>
            </a:r>
          </a:p>
          <a:p>
            <a:pPr>
              <a:buFont typeface="Wingdings" pitchFamily="2" charset="2"/>
              <a:buChar char="Ø"/>
            </a:pPr>
            <a:r>
              <a:rPr lang="en-US" altLang="en-US" sz="2400" dirty="0" smtClean="0">
                <a:latin typeface="Arial Black" pitchFamily="34" charset="0"/>
              </a:rPr>
              <a:t>It could add, subtract, multiply, and divide. </a:t>
            </a:r>
          </a:p>
          <a:p>
            <a:pPr>
              <a:buFont typeface="Wingdings" pitchFamily="2" charset="2"/>
              <a:buChar char="Ø"/>
            </a:pPr>
            <a:r>
              <a:rPr lang="en-US" altLang="en-US" sz="2400" dirty="0" smtClean="0">
                <a:latin typeface="Arial Black" pitchFamily="34" charset="0"/>
              </a:rPr>
              <a:t>It was mainly based on Leibniz' work. </a:t>
            </a:r>
            <a:endParaRPr lang="en-US" altLang="en-US" sz="2400" dirty="0">
              <a:latin typeface="Arial Black" pitchFamily="34" charset="0"/>
            </a:endParaRPr>
          </a:p>
        </p:txBody>
      </p:sp>
    </p:spTree>
    <p:extLst>
      <p:ext uri="{BB962C8B-B14F-4D97-AF65-F5344CB8AC3E}">
        <p14:creationId xmlns:p14="http://schemas.microsoft.com/office/powerpoint/2010/main" val="36816601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2"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4" descr="data:image/jpeg;base64,/9j/4AAQSkZJRgABAQAAAQABAAD/2wCEAAkGBhQSEBUUEhQUFRQVFxcUFxUYGBQcFRUYFxgXGBYWGBYXHCcfGBkjGRcUHy8hIycpLCwsFR4xNTAqNSYrLCkBCQoKDgwOGg8PGiwkHyQsLCk2NCwvLDUyLCwpLSwsLC4pLiksLC0qLCwsLCwsLCkwLCwpLCwsLCkvLCwpLC8sLP/AABEIAJoBRwMBIgACEQEDEQH/xAAcAAEAAgIDAQAAAAAAAAAAAAAABQYEBwEDCAL/xABHEAABAwIEAwUFBAYGCwEBAAABAAIDBBEFEiExBkFREyJhcYEHFDKRoUJSsdEjYpLB4fAzNXJ0srMIFiQlNFNUc4KT0vEV/8QAGwEBAAIDAQEAAAAAAAAAAAAAAAEDAgQFBgf/xAAyEQACAQMCAgcIAQUAAAAAAAAAAQIDBBESIQUxEyJBUWGBoXGRscHR4fDxFAYjMkJi/9oADAMBAAIRAxEAPwDbvEPEtPQxCWqk7OMuDM2V7u84EgWY0nkeXJZeG4jHUQsmhcHxyND2OF9WuFxodR5HUc1T/axRslgo45BmZJX0rHt6tcXhw+RK+/ZfGaeGooHuLnUU7mNvb+ik/SQkc7EF2/MHogJziTjGkoGsdVyiMPJDe7I4kgXOkbSbW57LJdj8IqWUxce2fH2rW5JLFgJF8+XINQdCb+C0X7RGyYjHiFe5x92pXMpqVvIvE0TJZNNCCHP/AGx91bQk4ge3HKakDI+zfRmYvLf0oIc8WD+Te6NEBdUWs8O45rsVqJo8ObDTQ07sr55mukc894ANY2zRq0mxJ0sbjZZcHGVZFS4k2pbD71QR9o17A7spg6MvY7IdbaWNj8rIDYKLWGEcV4rPTsrpG09PRxsE0rMrzNPGxgfK5l+63NlflBI3G+57sHxfGcQhFXTupKaF5JihlZI57mBxF3vA5gXBaNb8kBslFr7Bfan2mF1VVLDknoy5ksAP2xYN31DS4ka7ZHb2ufv3jGoWMqC6lrGktzU0MbmOyOI70UrjYkA371ha6AvyKj8XcdTRTU1HSQj3yrGYCXVkDNbvkEZJNsrjobd072scWbiHEMNlhOIyU89LNI2HtYmOY6F7/hc/McvZ7356eiAtnEPFNNQsa6qlEYe7IwZXuc53RrGNLj8uYX3hvEdPOGGOQXkzZGPDo5HZCQ4iKQNfYZTy5LV3tAhq5sbw+PtKctcZJaYOjcWMsAbyjN3z3W2tbYLoxujxAcRUAfNSuqTDN2bxFII2tDJswczPcm2axB5hAbrRReCw1Tb+9SRP7rAOzY5oDgZM57xJsQYha/2T1UogCIuLIDlERAERYrq2xIt9f4KG0iUsmUixPf8Aw+v8E9/8Pr/BRrQ0sy0WJ7/4fX+Ce/8Ah9f4JrROlmWixPf/AA+v8E9+/V+v8E1IaWZaLE9+/V+v8E9+8Pr/AATWhpZlosT3/wAPr/BPf/D6/wAE1IaWZaLogqMx2su9SnkxCIikBERAEREAREQFO9pLCW0NgTbEaQ6dMz9VXvaBPPh2JNr4Y3yx1MDqN7GfZlGsDnb3BPh9l3Wx2kiA1X7SMOjpOGX0jXsLom07DawLnCaLO7Le9ybu9VkvlD+KKQtIcBh7rlpBA78nMKg+3zhAwVgrGf0dTYO3uJWt15WALQ0jXcOUX7DMc93xZjD8NQ10J23+Nm/6zbf+SAvvs5xUYRJVwYk11MJJ3SxTPB7KTUgtEgFr2AcLnUE9FN8QcaxVuGYn2QtCyGRkUznACoOR2cxtNjla4WvzurrxBiraalmneLtijdJbrlFwPU2HqvHsUclXUgfFLPJa9t3yO3sBoMzr6BAelqSdkvDrIWSR9rJhrYmtMjAc7qUNDTc6d4garB4I9pVFBh8MNVKIJ6dghkheDnvGLXaGjv5gARa+9lprGfZjXR1MzIqSofEyWRkb+zeQ9jXkMde2oLQDfxW3vYVw1LTUkvvMD4pO2JbnaWuyljRcX5XCA6+D2TCLEq+ailc2qewMpC0dq+JpdmcWEWItJta5yO3uL17ienogGyYLXSx1LSOzo4XTuMhJ1aI3EllhckWsACCFvW6+GwtDi6wzEWJ5kDZAajmbWwV2HYpWQSOApTT1WRmZ8Ls0n6RzGDY9o02aNMrgs72gYlFjUMdDh7+3c+Vj5JWBxhgYy93SPta+ujb3PyW0lwEBrDiOjczHsGbYkRxSMLgDbRhHpsu3jd4p8ew2smOSmZFPG+Y3yMcY5coc7lcuAHVbLXy9gcCCLg7hAYWGY5BURCWCRskZJaHt1BI3Cyfem9foV1TwhrA1osAdhsFhCoaTYObfpmF/koMkiS97b1+hUd/rdR/9VTf+6L/6XMg0PkV46qB33f2nfiUDWD2fS4vDK3NFIyRt7ZmOa5txyu24vt81iycV0jSQ6qpwQSCDLECCNCCC64IPJa89hH9VH+8S/wCGNaP4tH+8Kv8AvM/+a9SQz1l/rfRf9XTf+6H/AOljxYvDK79HNE+5NgyRjifRpK8nUXD1RM3PDTzSMuRmZG9zbjcXAtfULEcxzHWILXNOoIsQR1B2KxlHITwexQUWvvY/xtJXwSR1BzSwZO/YDOx4IaTb7QLHAnncc1sEKjfky3OQumsq2xML3mzWi5/IdSuwSgmwIvta4vfyWveLeIu2k7Nh/Rxkj+04bu9NQPnzW9Y2crqpp7FzMJy0rJ2TcSzSPJD3MadmtOgHIab+a6zikriAZH7X1c7yta/ioKCcnQXv16dLnkrDhFFm0cw3G5AcSfEHc+q9TUpU6KworbwPM3M5p7ts4dVyiwLnm+xudfA9FJcPcTFpEUx7t7Nefs/qu8N9fHopGmwpp0cOVtdDvqdNjoPJaB4l4LrTWVBbSVLmmaQtcInkOaXmzgbagi2q4l5XhOOhIzsdbnq1Yx6npmOdrhdrgR1BBH0X1mWsfYtBLT074J4nxPfI6Roe0tJAa0HQ8vFbKc4AXJAA5nQD1K87UnKEsHpKc41FmLMukmAJusr3tvX6FRUEzXXyua629iDbztsu1Wwqy0kuKJD3tvX6FPe29foVHos+kZGlEh723r9Cnvbev0Kj0TpGNKJSOQOFwvpY1D8J81kq5PKMGERFJAREQFI9s+F9vg1RZgc6PJM2+7cjxnc3x7MyDyJXmDD6x0M0crCQ6N7ZARuCwhwseui9o1VM2RjmPF2vaWuHUOBBHyJXjjiTBjSVc9ObnspHMBIsXNB7rreLbH1QHon2y481mCP5Gp7ONg0v3rSH5Na76LV3sG4d94xPtnAFlK0v1Fx2jgWx28R3neGUKv8AF/Hbq+looXMymljLHOvftHWa0O8O6xvqStvf6POCOioJZ3X/ANok7otpliBaHA87uL/2QgNN8ZYtMMRrAJpQBU1AAD32AEr9ALqx4B7QZ6LBJOzfIZp6p0bJSc3ZtZHG55Ga+pDgB0uTyF6jxr/WVb/eqj/OerTwxwPLiOCSmA3lpql8jY7f0odFEHNB5O7ot1203QEDhMVfitQIWzyyyZS68077NaLXN3u8RoFnVuAYvhszWNNS17wS008krmvAIuAYjrY5bgjoq1W4JPCLzQSxja743tHzcLLPwPjito/+GqZIwPsjKWerHAg/LmgL/wAV8Q4g/AG++sqYp2VjGiV7TEZY3RzEDSxJBBB0A+HflDexnE5X41TtfLI5pEtw57yD+ifyJXTxP7UJsRwz3eqDO1jnjka9oy525JmuDm7AgubqOvz+PYn/AF3TeUv+U9AW3/SIr5I6umDJHsBhdfK5wv3/AAKgPZVxjJSurJn9tOWwNDI7vcS50rGggG9rAknwBUx/pIf8ZS/9l/8AjVZ9lfFbcOfV1Lmh5bA1rWZsudz5o2gA+ALnbbNKAiMSxvEa+cMlkqJJHvs2Il4aHuIADI9Gs5bALJ4p9nNbh0TJp8mV5DSWSBxa6xcA63gHai403UlxF7aMRq3Wjk93ZsGQ3Djfq895x8rDwWHjXs+rY6IV1U5rQ8izJM4nJcHO1aWgA2b1vqgJT2S8bzRV0cEssr4Zh2LWOe5zWPd8Ba1xs3vaG33lr2o+N39p34lSnB5/3hSf3iH/ABtUVL8R8z+KA3/7EqlseDue8hrWzykk/wBmP630t1K0jxQ+9dVHrUTH5yOWxeCqsjB2RgkZqidx8bNiA+pWt+Iv+MqP+/L/AJjlVGeZuPcbtW30W8Kr/wBm/cjZPsy9r1NhtB7vLFO9/aPfdnZ5bOy2HeeDfToqJxtxJ/8A0a+WpbHkEhaGs0LrNaGi5A1cbfW2qufs59jseJ0XvD6iSM9o9mVrGkd22tyfFVb2jcGDDK33dsvatMbZA4gBwzFwyuAJ1u0nyIVppE/wtQVGH0ktSA8TENc2NubMLXDM7QOrySDy0Nr6VGux+uq3hks9RIXO0a6R+UOOmjSQ1g8gAAp3hTjR0dLNFLZzYGdpBd2VwcXtb2Y++3v57EG2U230jcR47qZu60iO50DAcx6DMbn5WWpR6VVJa47Z557PBb/s36kqM6UVqawsYxntzzyjI4o9nddh8TZp8uVzg27Jcxa4gkB1utjqLjRY3C2Ov94a2WRzmOaWd5xIbbUHvHQaEeqzMd4JrmUPv9W6zXva3JJnE5Lr2Ja5oAFhffmqrSMu9o6my6VvOUKsXHvRz5LKwSeK8Tyyyucx742ahrQ4g5f1su5NrnzU7F7M8TNK2qYMzCwShrJgZcpGYOyA6m2thr4XVVq8NcxwDe9m0FtXX+6QOe23UL5p6uWB92OdFIOY7rh+8JX6XW+lznxIiljY2L7PcYxcVEWaOunpnOAeHMke3KRYFskgs22h0cBoqfxXiEorqoCSSwqJhYPdawlfYb7KycPe3DEKd7e2kFTED3mSNbnI52kADr+d1TeIqpstZUSM1a+aV7T1DpHEfQhU5MVTipakizcN8cPoqRzmuLqh5kZGT3sl8l3nNyAvYdfJV+oxOrr52tfJLPLI7K1hcTq46Na2+VovyFgFFucbAHYXt67q7+xqoijxRrpiG2jkDCdg92Vn+Bzx6+qxab3SyzOMUtkQFdhlbhsrc4mppCMzS1xaSNjZ8ZsfnzW2/Y7xp72exqHSPqomPySue49pCXglpudXtcRqQSRbXRXHijA6CoMfv4i7ucR9pL2fxZM9hnbf4Wdbeq6cAwDC4ZmupG0vbAENLJGPksQQ63fJ+Em/hdURqa45Zbpwy0IiLAyCIiAzaL4T5rJWNQ/D6rJWzHkVPmERFkQEREAXnX/SIwvs8RimDbCaEXd998bnNPqGGL6L0UviWBrviaDbqAfxQHiugonTSsijF3yPbG0dXOIa36kL2TgmFNpqaKBgs2JjWD0FifU3PqshtGwG4YwEcw0LuQHjrjX+sq3+9VH+c9WLhagxI4XJLh0s4aydwmihdZxHZsyvaG95x1IIB5A23I9NuoIybmNhJ1Jyt1+i7IoGtFmtDR0AA/BAeUcK9puJUjnAVMjr/Eye8g5DaW5GgGxCjMf4hmxCZrnRwh+wbBE1pdfqGC7z53Xr+SijcbuYwnqWgn5kJHRxtN2sYD1DQD8wgPNmEex+rfhtTUSQObKAwwROuJS1rryu7O3NujQdTY6agmiYZiktNM2aB5jlYSWvFrtuC07+BI9V7UWOcPi/5cf7LfyQHkXiPF6yrZFUVj3yNOeOJ7gADlyl+WwAIBc256ldOBcNTVbJ/d2ukfC1shjaCXOaXhhytAJJGYHyBPJewzSMIALG2GwsLDy6LmOna34WtHkAPwQHiqCd0UjXtOV8bg4HS7XNNwbHmCOavOL41i2MUkkspvS0re0cQ0Mjc5osSLf0j7E6DQAna4XpKuoozqY2Ek6ktaSfmFjiIWtYW2tYW+SjJkkeSuF52srqZziA1s8RJ6APF1HTfE7zP4r2H7oz7jP2W/knujPuM/Zb+SZGk0TwjUNZhVPmt36qpZe/RkLh89lQeIx/tlR/35f8xy9Ce1PAzLQZowAYH9rlA3bYtft0BDvJpWt8NxUhgLgHC2psL6b+a15tU25ndoW/8u2jByxpb7M8yj4bxXV07OzgqZomXLsrHua253Ngd9Ao+qq3yvL5Hue92rnucXOPm5xuVtiPiKE6WZ+yNx4jRcz4kw8m+QaNfoq1ctv/AB9fsTHgqlyqr3fcoo4RLcPfUPsH9x7G65hHdwfmbbc3YRrsL81XqapMb2vYbOY4OadNC0gg6+IC2rHimdwaBoQb33UhPXxUsZmc1ncF2tLW9532W+p+l1uSpV6dLXJZbeyM6/CKcY6oT5LfKKZjHGWIYxG9k0jOyp43Tua1mVpLGnU2Bu47C5A1KqmFtBniBJF3tFxa4u4C4vcX9FmYPjL6aYSx2uDq0/C9vNjh90jTr0W131NNV08dRDZklspYWkXse8DYWBBuQ4X3sfDrU7FOUVn0PH1bl0pdZdV9vd7TVVaaqmmDnF7XtIIe34TY6EECxF+qmsR9rNbUQmKf3eW4y53wRGQA6aEiwPja6sOLYQ14BIzOtbcgEb2sN9eqrvYxMdcMGbbmfxOi35cFlVbcKmfaIXcZLqlcw3BZZnANaQ3m86NA63O+nIaldGINDZZAAAA9wA6AEgfRbBwKgmqXWgY51tC7TK0HqToB4BW9/CdPSs7StkY5/Jg0aT6AOJ58gtafClTeiVRZ7km37timV64y6y8lz+BqfCsCdVU1om3lY868spF8rnbC5AIv49VESxSQSWcHRyNJ30I5eo38FtWs4hv3KdgYORygOPk0aD1WGzBnSHNIdT11d+QWVzZUbeEZVaig/V+OEb9lTuruTVOGV8Pa+RrivxaWfL20jpMgytzG+UWAsPCzQPRbm9jHs/kpy6sqY8j3NywscCJGAlwe5zSBlLgAB+q49VH0WBNie2QAFzHNcLhtrtIIBHS4Vyh49kDgHxNsddC4E9SL3F/NeeubihnFOerxax82dqPB7lLLS8mi7IozCuIYqjRpIfr3HWzWHMWuCPIqTWumnujTqU505aZrDCIikrM2hPdPmslY1D8PqslbMeRU+YREWRAREQBERAEREAREQBERAEREAREQGPW7Dz/cVhrMrdh5/uKw1DM1yC4e8AEk2A3J2HquVrLijiBzcRlppXE2DZIRyyOaMzdOYc12p3Hkti1t+nqaM4DeCz43xrHHdsY7R3U6R6+O7vw8VprHMNMr3PjytzEuMY0YCTfu9PJWOsm3PM/vUY7Zeqp8GtXTcZLd9vaTSualN5iyBw2lc02cCLE7qXc3/wDUdGpSg4UmkAc4ZGHYu3Pk3f52XLq/01QpS6WVbEfFff5G8uMq3TlNL3kRDUiMknXkALfzZZElBLV/G3Ky2xuBbwG581a6XhmOI6NzO+8bX9BsFnsoFt/zqFFYpLL738keYv8A+o61xmMdl+fnyKdhXBcMJuR2j/vPAI15ZNvncqa936Kc91A3K+X0pOwsNdXbnyH5rRV7jkeencTm8yeSt1zQ0Ak2ubLowelo3zdrUMMrQNLEkBw6sae90+WnSYr6DKbMGZ++Z3IW3J5c9AoOqpjG4uBzW+O9gDc7NAHL+eauheOW3w5llOq+xkli3tDeRkpWCCMaA2bmt/ZAys9L+aqT5C43cS4nmSST5k7qRrsPzDtGag6n8b+fVYYgt/P0XorONFQzSX18zsW+mSzBEtg9FZtyO878FZsKos1rDTr+Q/NQeHyAhttrW+WhHzCs2CxWNh8J1IN7AnX1Gmy+P8cu6lWtOcn2v3dh9RjT/jWsYU1yXqS0eFNcLAXO177W6nl6LFqcAv3Xb27tjofLnmG6nbaANeb+FrDz00C5lnaQWv0d0G/g5vr+Gq8bG4qJ7HEV1VT2ZRKmlLHWNw4ag7XtzB6/mrpw1jJmjs/42WBP3hyd56aqHxSPOLOtoeXxeF+h/ivjheQNqCCQLtLfM3FgvUcPqzmdG6xcWrlJbrcueZMy4RdXUzzRlU9RYbLuZVXIFlhx7Lti+Iea3qb6qK2iQREVpWEREAREQBERAEREAREQBERAEREBj1uw8/3FYalFw7ZRgyTIGurMgWgvazUl2IMkBNzG2xHIsc61ity8SzkArS3tChLjG+3w5gT0uRb65vmt2w2rLxK5s78HxT3hlye+2wcNP2gOh1Uj2QVEwupMTw9u+x8Qdx/PRbFwen7doe25bz20P3fNeuuLr+NSU6nI3+HUqdeTi+aMGoxV1IBPGBmY5uh2IJyuB6XBOvI2Kv8Ah2NsqYWyxm7XDXqDbVp8QdCqXxbSAUcjWjUZXEc9HNJv6Kp8F8UGin72sLyBI3e3R4A1uLnzFwuXXi76j0sOa9Vz/RyeP2dOVT+y02lvjv329puYgDfZfccJd+qPH4vl5LBocQBtZwcHAvbLfR8ZF8wP6osCNORUhGwEfaN9gNAemu9vVeZlJo8Xh53OxlOLm2lvidzvobDkBYBH0YsbNOupJcQfoQbeZXfCxhLbAkt563v0+qyGU7d8uQbne9/G6w1FsYZRCVGGBwAsD5lxLb+ObX1uoqpwMtdcljA0Wz7utzsHDK0nXUE+quBA17No13dy/M+iw6rDmv1f3iL2vsPILJVGiHHTyKRDQWlvFfszo4kGxIubi/PwsN1iYthBb3wO7zHTx8vzV5c3qvh7WhpLiA0DvE7W8fBdO04jO3llfstt7mdGepfs1RguNdnLIyU2Be4g20a6+vjYq5Q1OxG/0Pqqjxbh0QndLTOzxu1fYGzXHoTu09fqoyhxSSOwY7S/wnVvyXnLy3i5b9u59qsLmNa3jJp4x5m16XiMbN3H2RuD4r7lxtxNyeVgPzKplNiTi27gPQlZUMxcR3bbbm+n83XKpcPoVJ4i9y+FG3n1o/Amp8SLua4ptWknmfwvt81HVA+EdSso1GUNHmfHVewsOFOjWgo+1+7b1NDi9SELSUI9uF82XTAsczWjkPe2a773QHx/GynVq1+ItaMxdltY3PI8vVXrgziA1dOXn7LzGHajPZrTex5963iQreJcLUP70Nk+a8fA8fRqt9Vk5Hsu2H4h5r5X1D8Q81zIrCwXMkERFYVhERAEREAREQBERAEREAREQBERAFwQuUQFQ4jorgrWuP4RmBBC3XiNFmF1TMWwffRSngho0DPRGOTKdr6fkrFwrjRppLn+jfbOOnR3pf1UlxPglnXt+CrIiOxXs7GrS4jbyoVt3jD+q/Nma6lOjUU480cVWKyxyS04cOzEz9RbvNc7MNemt/VYceG694+gWLKy0rwPA/MBZ1HP9k+n5LZsqap0VTe7jlZ79La+RVUaUm4rGd/eWfgjidsb/dJjljc79E/X9FIToPFpcfIa30JW0aKcklp7rh8Wt+lsv6pGo6bHVed8RHeK2X7OeNGzBsFQR2zAWxPN/wBIzfIf1hbY7gdQvLcat1Co6sPP6nIvbTq9NDz+v1NlxT8mbdeX5lZDGA/Ecx+noFGirHULl1eB9oLziqo5Ma2OZKvkCw55wASoCs4rYNI++fUNHrzULV1skvxHT7o0b8lkp5ZlKo5klivEAAPZAPdyvfL5eP8AOqouIYpJMbyOJtsNmjyCnCxQ+KU25G99fHmujRW2TZtYpyx3mXwxleSwiztXC+zgMoIHiLjT9YeNpWfgKJxzNvGeg+Hzy7j0IVUwavY5zorlkjCJGOBGYcszTyI1B8Hea2dwXxDFWxuAc3to9JGtvl6B7Sfsu89NuV1x+Oxr0KUbiDzDk/8Al+J9GseKJQdvJYcfVMrjeGnMOuUjoLrltMW6lX6sw4ZSdNNSSqVidfHszvePL67rk8HuHWqdVZO/Z3UXF4Mc73IFhz6LFrpyRdlibc10SSknU/l8l9g6L6xa1G4pHA4tUUnlEHNKXG7iSf5+S297NKfJh0f6zpHed3m34LV9dSX7w35jr/Fbn4bgDKOnaNLQxn1LQ4/Ula/GZYoxj3v4L7nAoLrtkivuL4h5r5X1D8Q815c3CQREWRgEREAREQBERAEREAREQBERAEREAREQAhR9dQAgrPXJCA11xDgGYHRa1xjBS0nTUbePgt/4jSNIGm6qGPcMh7TYaq63uZ29RVIPdESjlHnqsbad3iGn5aKQoMCll1tlb94/uG5VvquH+zmJdGD0uBoeoWXFhz38jZepfFbeENSeW8vHdnd58/qarpybNdcRYcYn75mnZ3U2Fx/P7ioXtS1wLSQ5tiCNCDuCD1W1MVwQPjcx2x+h5HzC1li2HOhlLHeYPJw5ELgXd47hbrG5fCGFg2RgvHzpacFzbyi7XcmkgAh3kbjTwK7XV8kxu91xyGzR6KlcKuuxw6OB+Y/grlRt0XElCMXseUvKMKVRqKJCniWaxi6qdmil6bCJHi9rDqefkFTht4Rr06U6r0wWWRU0aqWPcUQxEtae0fsWt2HiXbdNBdXvGeGXujIBPja4v9Vqbifhx0bi4DUauH4uC6NLMYndteHODU6j37kQk9WZZc7gATyA0+vNZuB4rLTVTJoXZXscLdDfQtPVpBIPmoymHeWVTj9J/wCY/ELcqxzY4lycvkd6gs1kbZq+I5ak3kdoD8DdGD0/ebrHcVg0p0Ky42E6AElce3jCmlGCwke4nThTh2JHDiu/DaR8pDWNJ/D5qdwHgd8js8pIb08P5sr9h2DRwtAaBp4L0MeIdDHEFlnkb2cKssReUVzAOCWtIfN3juB9kenP1VxsuUXNrV6lZ6qjyacYqPI4suyI94ea+F9w/EPNUkmeiIszAIiIAiIgCIiAIiIAiIgCIiAIiIAiLhAcrhcrhAdVRCXAWWOaE+H1WauVDSZOSGqOHWv1Ib/PosaTh1o2A+SsSJgFAxPhe+yp/EPs1NTGWiweNWO6Hof1Tz9DyW7Hwg7hdXuTeikg8p8P0T4ZJYpWlj2ODXNOhBAK2TwxwlPVWLW5I/8AmOBDf/H73otoT8GUj6j3h8LXS5Q252OUktLm7OIzEXIJtboFNAWFhoFW4Ze5zKvD1Wquc3t4FawvgqOEAmz3/edewPg3YfVSbsMUndFkoJcjoU6cKUdMFhEQ/CbjkqtxLwN2oJaBdbAXDm33U4MzzTi/soqWTAwsBa+9xcAMO/7J122t5LAxPgeWCVhDSRmbm0O9x3h5r0k6MXXVJRMdu0H0CtnXlOkqT5LfzZZSbpzU0akwLhaWa3dyjqVsPBuEooRcgFynIoGt0aAPJfa10lHkX17qrcPNR+XZ7vxnAbZFyl1JrgrhcogOF9w/EPNfK+oviHmgJBERZmAREQBERAEREAREQBERAEREAREQBcLlEAREQBERAEREAREQBcLlEAXC5RAFwuUQHT7q3xT3Vviu5EwTk6fdGp7q1dyJgZOn3Vqe6t8V3ImBk6fdWp7q3xXciYGTp91auW0wBuu1EGQiIhB//9k="/>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8"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20"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22" descr="data:image/jpeg;base64,/9j/4AAQSkZJRgABAQAAAQABAAD/2wCEAAkGBxQSEBUUEBQPFQ8UFBQUFRQUFBQUFBQUFBUXFhQVFBQYHCggGBolHBUUITEhJSkrLi4uFx8zODMsNygtLisBCgoKDg0OGhAQGywkICQtLCwsLCwsLCwsLCwsLCwsLCwsLCwsLCwsLCwsLCwsLCwsLCwsLCwsLCwsLCwsLCwsLP/AABEIAQMAwwMBEQACEQEDEQH/xAAcAAADAQEBAQEBAAAAAAAAAAADBAUGAgcBAAj/xABAEAACAQIDBQUGAwcDAwUAAAABAgADEQQSIQUxQVFhBhMicYEykaGxwfAjc9EzQlJicrLhBxSSQ9LxFRYkNKL/xAAbAQACAwEBAQAAAAAAAAAAAAACAwEEBQAGB//EADARAAICAQMCBgEDBAIDAAAAAAABAgMRBBIhMUEFEyIyUXFhFIGRIzNCobHBBhVS/9oADAMBAAIRAxEAPwDyyaBSP044/TjjtVkpAthlWGkKbCokJIW5BlWFgW2FVYWBbYZUhJC3IKqwkhbYRUhYAbCBZOANwQJCwC5HYSTgByLu0R4KH5Z/unR97EZ9H8hsHGIz7S3guEiXQpr3Gk2fM+49Do+xo8L7MzZ9T1FHsJu0OMtUmVrOhmtoTSr6HltV1M7jY78oGr5Qnsr9q35T/SDLqvs0Yv0S+iK6ayWhqfBzkkYJ3GImUepP0447RZKQLYZVhJC2wyLDSFNhkWEkKbDIsLAtsKiQ0hbkGVISQtsKqQkgGwipCwLbCqkJIBsIEk4AbOwknAOSvtMeCh/Q390CPvYv/D+QmDjCjaW8FIl0Ka9xpNnzPtPQ6M0mG9n0mbPqeppXoJ2NQm4EsQltWTM1Fbm8Iy+0TY2O/lflNOrlHldUmp9M4I+3GUt+GABlG7na5/T0hUpqPPyNtlGUk4rBM2QPxX/Kf6Q5dV9jl7H9Ep01hhJ8HOScTkwMxz1x0okohsMiw0KbDIsJCmw6LCQpsMqw0hbYZFhIU2GRYaQtsMqwkhbYVUhJC3IKqwsC2wirJwA2ECyQWzsLOByUtqjwUP6G/ui4+9kL2fyfcHGdipaXMFIl0KS9xpdmndM649HoHho0eG9n0mbLqenqb2k7GPY3liCT6mZqW1LoZbHUAzgneuYg2BO7/E0oNpHl7eW0+hn8bLImv8C+xh+I/wCU/wBIMuq+y9/g/onskMFM5yTgsnnYEx0exYVFhpC2w6LCSFNh0WGkKbDKsJIU2HRYaQpsOiw0hbYVVhJCmwyLCSFuQZUhJC2wqrCwA2EVZwDZ2qzgGwgWcRkd2uPBR/pb+6Lj72TH2L9z9g4zsVrS3gmF1BvrcadATr00i7HxwIpgpWc/BptmGxEoX9Dd0D2yTNJTN7zNfB6qHqTwRcfVbvSlh3eQHMCcxJJBHwlqtZRk6uWJYIOLAzEKD4VJPHSxFxz3S7W8JbjzuojvbnD8kTHYRtyqxYKSw5akaeglhWr/AHwLhS+kU8pZYhsT9pU/Kb6Q5dV9jH7X9CrJDFJnGScFuPN0WZCR7STDqsNIU2HRYaQpsOiw0hMmHRYaQqTDosLApsMiw0hTYdFhJC2wyrDSFNhVWSA2EVZwDYVVnANnarOAbChZwORnbI/Do+R+cCPvY2DzBA8Eb6QxFvHJSwhenTXIoJGhzHQE6fWKnhLk6pRstcmbHALqoOhsL63seOsz5vhs2dNXGMlEp7J2stV6lNUqr3egZlIDCwN+m8aHhrKM4tYb7npKZxknFdgGPJNQKAMpBOa5ve4sLWtxMfW8LJm6qOX6TGbd24iYgohXwNapfMd41CWBueh/8XYZ2mRbp4uec4wLYjamual7FWk63uRluxG7mI6NeYpPsV3PZJ4+MCWwx46n5bfMR0uq+xMva/pgmSMK6ZxknE5PNEEyUe2kxhFhoU2HRYYlsOiw0Kkw6LDQmTDqsJIU2HRYaQpsMqwkKbDKsIW2FVZwDYVVnANhVScA2EVZIDYVUnAthNtj8Oj5H5xUfdIfX7V9HGzqd79AWPoP8Q28CrE2W8LT0swIFs3L2db/AAi7GmhNTcZ/ZrcAAfIC/nMqzKPU6RRknnsUNm4TKar3uKrKQLezlQIR7xK05ZePg2qIYi38nytRLEBeuvKGpJFWyqVjwjA9tcF3eIo+EDPWzXA9r2bk8zNLS2KUTD1tE6pz3fAntDD2HgXwqtzlGguzayzGSXVmZiU8MX2CPHV/LPzEmfb7Jn7X9M+skaUkweSQFk8xQTMSPcSYwghIS2HQRiFNjCLDSEyYwiwkKkwyLDSEyYdFhoU2HVYQtsKqzhbYZVnC2wqrOAbCqs4BsKqzgGwirJAbP23B+HS9fnFR90i3V7V9HOynAa5FwAdPSFJZ4Al1LWO8dFgRvpM2nPKdOsU1wdTPbYsjOMWuuGWnhRq4szs2tNbXJF/d0lPEc5fY2a5vlIb7F1MSGB/aYWo1TMS2tNl3EA77nh1vK+o2dups6SVnfoaipiHDoqqCpbxG+tuOn3ulfbxkfG1qSil1ZC7V1O8BplQcjioGtqmXUAedrX5Ey3pYYalkxvFdbLEqcZ/PwQdou1FTmuBUp+C1j4s2p6eEn3y3HFj47MzPVRHEu64I/Z4eKr+WfnLM+32VLPa/ph2SNKCZxlkBZPLaYmcj3MmMIISEth6axiQmTGEWGhUmMIsJITJh0WGhTYdFhimwyLOFthlWcLbDIs4W2GVZwDYVVnC2wqrOAbCqskBsHt8fhUvMxUOrL1PtX0L7N4+TfKGwbMcmjwZvYgCypY6878PTrK8njKIUVlOK+ylRrMaxp5Vyd0WzX1vqLZbbtJUnxHJtaaOZdRnsdjqdPDItR1VqlWqqAnViCSQPQSrenKWUjc0s1COGy3f8RfM/KB/icmvNSIu1KJas4AJW3ityluqe2tMxNbS7NTJLldzMdpSLgKPZBS/EhWP+Zc0yeG33KGrcd6iu3BP7ODxVfy/rHT7fZWs9r+mNssaZiZxknBZPKkEzke6kxlBDQpsOghiZMZQQ0Jkw6CGhMmHQQ0hTYdBJFNhkE4W2GQThbYdFki2wyrIFthlWcLbCqskBsKqzgMge0Y/CpeZiYdWadXtX0A2It6igqzA6EKLmx00k3S2xyHXU7J7cZ+jV4Ts9iGVbFaemucXNrnSw85Rt1cE+OTR0vg9svVPgvnCUaVjVqIp9m5Kre+uW59ZTdk5dEbFeiqglumDSpgc1NVqYfMrlkVXQ3dwVIsN98x0525Rb8zltMuR8jhJop4jDqwuHKngwtp7xBjKS4wTOqDe7Ii+y758tU3ZGXfuJOh05Rvm9MroUnoYycts+WjI9oNiV0UHIWUXuU8XHkNZpUamuXGcZMPU+HX1c4z+ST2YF2q/0fWWLO32UJrK/ZjzLGmO+GcZZJ2TyamJno97JjNMQ0JkxhBDQlsYQRiEyYwghoTJh0EIU2HQThbYZROFNh1EkW2HRZAtsMizhbYZVki2wqrOFthlWRkHl9Cy3Znv6dNqz91RS7NwYjzOijrMyzV7JNQ5Z67ReGOUY2W8JIVxPa/CYMd3gqYqNuLDcT1be0WtPZa82MvfqqaFtpj+5Lp43aWOJysaaWvoMgtfhxv7o7ZTV2Kn6i69vD/gYpdh034vFMW5Blv8A/rMZD1D/AMInbK4r+tNL9ylgez2zqLq4NUujBgczHUajQCLm75dg4arQVtZlyWaGKoqoVHAUFjqpHtEt8zE+VNdg3r9NLhTAUqRzFkZW8J9lgTe992+NlJYw1gqVxk57q5p/TIe2e0WIo0iupujLYg5hvF777/pHV6eqT3I567UR/pyf8kPsji0z1ASFZkAUEgXN9w5npLVvKRRlW1n6LTJGJmNOAMpCyL2HkdMSkj3LGaYhoVIYQRiEMYQQ0JkxhBDQmQdBJFMOgnC2w6CcKYZBOFtjCCSKbDKJwth0E4W2GRZDeFyDht4NJgMBTw9Lv8UQABcKeHK/MzLv1ErZeXWes8O8Nr08Fff17Ix3aPtDW2jUFLDo4o5rBVvdzwLfpGVUxpW6XUffqbNQ0orj4NP2X7BpRtUxJDVN+UeyvmeMr3a1y4gXNP4Z0dv8GrxWz1ankTwDT2dPTSVI2tS3PkuajRxsq8uL2/RP/wDT8NT9sgn+ZvpH+ddLoZf6Hw+jmx5f5Z9/3WFH7q/8D+k7Zc+pP6rw2vhJH7/cYQ71QeakfG0jZeiP1HhlnDSPx2TQqa02sf5WuPdJ8+2PuRP/AKzRXc0yw/wxHaGyagWzqtan19oeR3j3xsLq5Pj0sqXaPV0LnE4/7Ms/ZClULmlUYNa6qfaVhvB/jHuItLLuksbl+5XqlC3Ox8r/ABfUm4baNTDv3WKBy/u1N+nnxHxEsJ56FS3TqXMeps8PsJ3QMClmFxrwO6VZayKeB0PA75xUljk8LQQ0a8hhBDQmQyghoSxhBGITIOghCWxhBJFMOgnC2w6CcKYdBOFMOgki2HQThbDos4W2MUXKkMN4NwfKBNKSww6JyhNSj1J20cbW2piRTU2orYEjd1b9JUjXCmOUemnfZe47+r7G22EiUGSjh0BVRZ3+Zv5++Urk5Rc5P6Re0moSvVVUc490i3jtoLSGp14DiZVrqc3waes19emjmTM7i9qVKnHKvIfUzQr08IHldT4rqL+E8ITWn9/e+OzjoZ3luXLOu68vdI3oNaaXY/GlJ3EOjC5OcpBuLg9J3D6gKMocplPZ21qgYKfGCbdR6ytdp4YyuDb8O8W1G9Vy5T/kpbR2UtXxL4au8EcfOVq73Hh8o2Nb4ZXet9fE/kzO1NnCuppVltVG48z/ABA/xfOXoS28x6f8GD6t+yfE1/sya08fR/DpPX7tLhcrWWxN9Ad2/dGONcnlobHVzSxuwYKnJRfkMUxGIRIZQQ0JkMIIxCJDCCEKYdBOFMOgnCmHQThchhBOFNh0E4Xht8B0EBzSJdMnxkYyEbwR5zlYmDLTSXUm7dxJyilT9upofLl6wZTRe0ela9cscFPCYenhqA11AzObW8XQ8ekTv3ZyhmpjKTWx8/8AA72S7U5kqIaVmBurjcQToH5Hyla/Tuck+xqabWV6Khxx6vn5Gqjs7FmNyfvT7/y1JRWEYtk53z3TeWFp0bxcp4LdWmcucFPD4Ibzr5yvKxs16NFBcv8Acb76guheiDyusS97NKMKIrHByadN/Z7tvKxhKUl1FTopm84TJuJwtr26n7vLELDJv0eM4I+0g65TTZkYG9138rH79+6OWJcMrVQdMt66l/s/t8VvA9hWUXtwYc1/TrxEpXUOHK6Ho9HrPMWH1H9rYAVVuthUXUH6QKbXB4fQHxHRLUQ3R4kuhnf90n/URs/71iBr5S/5bfR8HmP10I8WQ9S6niNMRyNmQzTjEJkMU4aEyGaYhoRIYpLew0ueo+cnOBbQ6uFblv1Gq6+WsjcgJQYZMM3L4j9ZO5CnCQzSwjdPfI3oB1yGEwp/l987chbql2Dphz098XKxBQpcVljlPCMNbgMLG3Llr9JHmJ+nAD0816s8jn+3qvTLsV7ob9QLAcbRPmV1y29y0tJqb6/Mft/BnNhYfv8AEVa7HwppTBG++7ysvzjHJ8fkdbBVVYTOe0uOL1FpA3Ohbz/dE7akuANFmWbJlvZGCFKmFHtb26k/dotyEXKU55KtJfv7+/jEzkW9NRuYatUNNLqhdzoFuOtyb8PS/TlWcsm3Tp3jOCPjKGIqNfEVGFO40UFU110G9t1rm5uRHQlBLhHWU2uXreF+B/Zux6ZqMjB1Ci5bMpHrppBndJR3ICrS1TscHxjuM4rAUwQKBZjfVr+HyBA1MiuyUvcRqtPXWv6WchsMKh8JBcbrkgEacCd5kWbVyjtM7prDWRfauF0HKxtu+un2eFxOrmFqNPtwiPhsF4s92V1YFSDrcXve+ut9x682lniSwZllsqfb1Ley9oMlW7kkPobn3GLvpThwB4d4lOGoXmPKkXK+x6TsWYG51NiRKCumlg9NZ4ZprJObXU/m2nNlGZIZpw0IkMU4aEyGacNCJDVKqbAX0F/jJwgHJjNOq3P5ASMJC3J/I1SY8SLeYEhoDc/kbSrfcyC1hvU357l3wMBbu7GUbqp93/bIn0BqlmeEOvXUkZQlMD+E5j5+JSL74Ea5JfIVmpi5/AdWyqxLEjfcAHMNxJ8O/p1i5fQdKy3yNdo8R3Wz7Am7gDhrm3/OUqluuyeksar00YruIbAod3gVNvFVYeoNzf5CO3f1PozdTBeQ13k8If2t2WoU2WsM4q3Fxmupa2+x1HoZ1N85Sa7A+I6avTaaKXXg/Ku7zjJszNKn0YxRbUmxNgbDnb5ai3Sw5mVrJcG9o6eiD4fxG+l+HIctJUee5uJKK2nLrQR+/qA94QQtNyTmNt4GthbpYX5x8VOS2op3OquXmS/g5wVMMxsLIxvl6Gxseese1iHJjKasubg8JmgGEGXS2a28jdzlNzeTdq00dvIKmtM2YsTlB55SSACRz9OchtsZGMI45OcZVWpTAKuCzZVutiDa43+XvtOjmLBt22Q6EDDYb9oNLrbTXqPdpb0vxl2MzC1Wn3Rb+AFQS1F9jzk008o0+z9og0ludbWPppM2yhqTPY6TxKDpju64P5xpzURVkM04aEyRQwuELjwlSbEldcwC8SLbpO9LqLcG+g0mBbp8f0hqaEyrkHTBN0+P6Sd6FuqQzRwJ4m3oTry+funOfwLdL7jCYI8G96tb4SHPCA8nnDYzU2WVqBUKPcXJUEWJtvO6LjdlZawMs0y6b8jb4Z6Kh1LZtxAU6EkqdeXWLldGfDJq0soTTTPtLCl75iw5kg315EHUxvmxSwU/00t+7IbFYcqFSmN3tks2umlhbQ/pEubfLLEa4RkovOTv/UarloUl/m9wA3ffKU9LzJs9NrsJRj8IewFPwYVOFh8xJ7zZQt91MH35LPaVvEg4an6CRpI8NgePzalGJJJsL/fIx1hQ0a2vjoT9uYxqNJGX+O7dcoIYevhgV1qx4ZsSs8nDRxV2+4RHw6o1MpmdmuwQ3AynKRre+kXDTrL3l23VzjFbEvyLrjGqVC7sCTu1Gi8BbgJbjCMFhGJqrJWzcmaHZte1oM45XAmmzZNM1GFcVE1sRumZYtrPV6S3zIH2vg0beOFtOQ3QVJobZSp9RWocqsgy3SzDOSQVJve/DcR00hLlpoBLati7CmEytUqWsQyKwI1Bz5tx4jwj3xnKKk4pt/ROfAsTbTfp8hLqsSR5izQTnLAyuxXA0qKPQwP1Ue6LK8DtXSZ4JTltF2Q7h67KCBaxsTop3XtvHUwsciWxmniG6f8AFf0hqKFOTGErn+X/AIr+kYoiXJjVLFMBa4sbX8K/pIcRbk88lvZ2KUqaeancNdC9AMXLGwACtviJpp5x/sNYlxkt7B2SaivVKqApNr08oNt+UZtYm26MWoj6tHZOMp9Eiez0lOrMCbjSkfUaGObaRRSk3wBx2J8N0DPYALembj0LXtOaWAoKTsUZMaw+c0UORrNnut0DgaX8Oa9+W86DpE71lrBanp+j3Jfgpd8qKbGrcfulrsfcTvt8YvLfYKdShhqQr/qkwenRIAHiOvpF6PjOTU8STbi18FPC4gAYU20t5cf8zu0ylOGbqJfA92gcM6EciPcZOkfDFf8AkEW5xJdY+G3P63jJlXSPsJ7eoZ6A6Fm/5Xt/bI07xI0dV7YmBw9RqVUgG17g8AQ2hB6S9KKaEQm0z1TDbGommqlQGAAzrobjefXrMd6iSk3k3P0VcoYwT6+FqUNWHgvYMDoeV+Rlyu1T4Rh6nRzp6rgcwW3GpggZTfnwg2UKbC0utsozFco0GyNp97TJOXMDYgfA2lC6vY8G/otV58MvhkHtptVVpZCt3e+W+5V3Zv0H6R2mry89hOvvjGG3ux3YG4fy0aSnzGe49NJE+rfywKuI4+EI4isbmxO8/Ay7GKweVvvmpNJgTjG/if3mH5MfgpvX6jPuZ4tTho9PIZpw0JkM04aEtFPBYSsVL0lqlL5CyA/1WNvIH3SHOClhgqE3HK6FTYGzKmJNS1TKKaFjdtTvsACRxG8mwgX2qpLjOQqNNK9tZxg+18FVpAM7IVuBYVla/QhWvaTG2NnpQmyiVS3Pk9F2dt1K2FLU0QtTUFqJbLbLyNt3KZNmnlCzEv5PRVayuyjMUuOxETtXTYgDCJcnmN//ABlt6OSWXPgy14rXJ7VUA21tDvbU1oik6k3IYXO/TTS3H0jKKlHMnLKKWt1W9qCr2v5FdnUQQyqXJAuLaEniQCdwkz3Rw1xkXW4WKSabwDw+zDcsWOW9yQwOpGn73STJxxx1FRsm+ucItdp9kGvhKdm4qSQMxGnnKVHpsaZ6DW2S/TRsSyDTANTw1LMTemwW5GpFrg/CM9Lskl3M+2Ulp67ZLo/9FXbeDPdq6sLacODRGme2TRd8XSnRGxL4JlBNQWN/pLc4mJTbjohmlSDoyddOd9LelrDzJ5RGdssmu4+ZVgw3aHZJBuBrNGEsooQl2Zf7FbUd6JWpvpkIDxK20vM3V1qM1g9FoLXODUuwPtTtwM4pLf8ADJLcixAtbyBPvjdLS0tzKfiV+7EESFx/WXNpkY7mk7H7SB7xP3vC3mN31+Mo6yHRmz4XNRzEUxeJXF4xqVs601IFr817wk+8DrOrjKutPpkK6cbrXFrhGiwGJt3hvwG7mb6+thb1i9ucCbblXGX0I1TLsUeVvll5MvtLb5SqyLuU29bC/wAbx2GMr0qlFNnn1OLR6OQzTjEJkM04SESGqVU2sC2W97XNr7r25w0lnIqTeMDOGrMhujMpsRdSQbHQjThJcU+qFqco9GEpycCZMaog20IF9N9tNN/SQ+ewOWuUylsqnU7wNRK94oLbwNNx3+cXa44xI6mNiluh1QzjGdlDvUL1LHQi4AuRa+4g2+MXFJJpLgbJ2OUZTlyanZGBw9PDCpmGdk9vfl6Ach1mXdbOU8M9Po9NVCpyg+X3FcHgqWVwMQBTuGsAoJIv1jPMl/8AJU/TVrOLcfsGehTah3dFszDW+g43AsDF7nG1NrBZdMLNK64y3YFcKqkPTqPfMCVHJgfhGzb37sdChTByo8lyzlcD+BRnwTK4YDMFF+XA/KInJKzMTR01UrdL5dqM3t806T01pVCW/fXjfeD03Hf57gZaqk59TPs0sKV6Xko7HqaEjj5/+fvmTbrI8nQsHsdghVW/H7+/sgdXZjhib6MvfAk4PB9zSxAXKKhUNTJH7y3B+BvJuSlKLfTuO0Wo2wnF9exgsRg6qkk3JJJJO8k7yTL8cYwio5qXUFmfkYWERwMYDDYiq4WiHznTQkaHmeA84uyUEvUNrUm/Sb7ZOyVwdEpcPWcDvXtoeSLf935/KhKbtlnt2Ljaqjhde43hqgprUar7OXNbjcX489frxMlxfGCkrq5txkI4l6yUO9ei2UqWBTxWvqudd68DxEdG2G7bkqXeF2cTiso83q1CzFjvJufWXOPkeoqKwSKcrovyGacNCZDFOMQiQykNCZDVG2ubN0tbf1v6yXkXhdx6hhwRe5A4Xtrw4Xt62gOTTI2JjCYcfxfCTuYt1r5GsOgG8gjlbpYa2gy55BUUuBhqGhFjfy/xBZEVFMdwGNq0rBFQqFsQy6EnidN8qz0ylyaNXiLqjsXQNhqdYIWFMEMdPCG3b9Lab5Lcc7W+ghQnFb0spn3D1WCZcpUlgSwJBI5aCRZVKby2Tp9bVRCUY9WfkUIXqNZUBvc8N532ktf4sCFjcvMh2Ott7Qr1MGwwptezArqXXiFP7unrK8NOov1GxZ4tu9K4MDhsRc6k5uJOpv1v9/G+hsSXQoubznJrezjMQT/0+vPp9/M5kziJvvUOF1NNRrff39+fCvKA2rVc8lD/AG6VPaGvSI3SiaSqqv69Rat2Xptua3pD/VS+Dl4XF8qQt/7SojVizdBYSf1Mn0O/Qwhy2MCklJbUlVRpu3nzO8/OCsyfIFk41rCE6rAm/wB/f30liETJ1GpyLu1/v7+/i1LHUzXOTklE02BJpUM1Y8L2O8DgOpmdYlZZiCPZaNy02l36hmWq7O7xi60VsxJ0Rbb5ejsisNnmLJ6q6bsjHhni9MxiN2QyhhoTIYQxiEsZQw0IkHQwhTGEMkUw6GcKYdDOFsOhnC22MIZ2BTbGVqGwFzYXsOAvvg+XHOcHedNLGWEUycL4K7bOqtFaiMjglWHA2seBgTi+w/TX+XLLJWxsaaFTuKx8N/Ax3a/Q/OC1g0rF5kfMiNdpOzl2FWhYFlzMnAsOK+fziqpt5TLNl0KlHd3Qx2OatWV0yG1Iatusf4Op3wbbIwwmA9BO/M6i3cg2NweRkYUllFDMoS2y4DUsSRuJH37hFuCZYr1co9HyNLtVwN4+Bi3p0y8vFZwR8q7apqv4rqGO4byfJQLwXS0+C3VrPMjlsFTc1lDUgWU2sbEct993kYXEeoiddlnEUJtfP3f7+gtfjuj01t3djLvon5vlpcs0Wy9kBPHU1fgOA/UyjdqN/ET0nh3hC068yzlk7aGLNZiXutBDuOhYj79I6qCguOWzP1l09VN701CL6fLMriu2KByFFQqDYFT4dP4ekuR0yxyKc7X04R5XTMBGnIZpmMQmSGEMNCZIYpmGhMkMIYaEyQdDJFNB1M4W0HQzhTQdDOFtB0MkU0HRpwtoMhnC2gytOFgNo4BayWOjD2W5f4gNFzTal1sk4naeIpBKVa4NM3R/4k5E7mETFR5wbFsFbFN/BvNi4whO8wzLVpmxdQLMGtY3XeNw1lK1Rm8TWGWNO7tH6qfXDuu6Kq4rD19Hsr9dCPIxGy2rlF9ajQ61bbFh/ngV2jsgU6b1A/gRS5uL6KLnUQ69U3hNFa/wKO1yrnwZ7YG0Bi3KUgQwXOc1twIHC/MS3bNVxyzKp8NttltgavZ2xQCTWSmx4EgMR7xKF16l7T0Xhnh0qE/NSK6UbaAADp+krORsKvBjO3uAKMtdLgaBiP3WGqt98po6GxSXlyPPeMaZwmr4FfYvaRatAZv/ALAUF0+TdAd8rWaVqbXbJfq8Th5Kb92OhitoY3EbRxBoYdSFBIqMQQFF7G/IdN5l70aeHJlwrt1dm41OE7GYGmipUVHqKPE7MQWO8mwOnlKT1FsnlGstNpYemTWTwOmZeRVaGKZhoTJDFMxiEtDFMw0KkhhDDQiSDoYQpoOhnC2g6NOFtBkMkU0HQzhbQdDOFtBlacKaCq04BoMGkMEW7XgNSo3lepep/Zuxm0o/RE2ccRROfDkkA6gb+HD3boU4RlwyxXd3TwzQ4TtjSqeHFU7PuLjQ+pA+krOmUfaxljjZ/cjn8rhlitWotQqNTr5qQRi9O4N1AuRYGLzJS9cSJaZxi/Jta/DHuy3Z9aFUVqYQK6WNibkGzAWPkInVXKcdpoeF6bUVWbpSTiaQY+n4hmF0Nm6G17H0IlNVyfY3JaiqPcnYvtJRQ5QQz6WW4BN46Glm+vBQv8Wqr9qyZLtH2gruHpVEpoh4Dxm28Nm56cpf02lgsSTyzH1/iVk262lgR7J1iXq5iSRTUC/IaAR90UkvspQm3z+C9hdrNSpsiKoLG+YDX15nrEz0qnPc/wCCKvF50UuuK5fcmvUuSTqTvJ1MtqtJYwZM75Sk5OR42hlNHtZDFMw0KaGEMYhLQwhhoTIOhhoTJDCGFkS0GQyRbQdDOFtBkM4W0GRpItoOrThTQZWnANBVacLaCq04FoF2oP4VKIq9zNaHtj9H7s1iO7YOVDZWvY6coN0N62/I/T3KqSm1nBsO4wWNZe9or3h6Wvf+Zd8zZRuqXD4N2nU6TU2bcYkTNpf6b0HJ7io1Nr+yfGB0115cZ0NbNL1LI+fh1bl6WBo/6eV1XTGuDyUOB0t45L1cW+YnR8PmlxM+v/p3UP7XG1CONwxHxectYl0iDLw5v3SAY3sbTwhoVKbvUPeeMmwFspIsFGguOfGNp1Dtbi+Cnr9JGipSi888nPa2ldldVABpjMAc1iDrfpqI/SyxFxb7mbrYqU1KK7ck7sifHWv/AA/WOt6L7K7eE/ofZ45IxJS5OM0nAJ4+hmcj6FJDCGGhLQxTaMQmSGKZhIVJB0MNCZIYRoaFNB1MIU0GRpwtoMpnC2gytOFtBlaSLaCq04W0GVpwDQRWkAtHHaM/hUvWKr90jRr5ivoBgqmSkzcAQOQ1IkS6hqLceDc9m9n3yVVYGxsy8QNNfvnM/U3YTg0avheh3TjcpdHyhqnUJxNcEOApTLdSFNxrlbj6Sun6UjSsh/VlIa2vVdcJVKI7tkIyp7WotccyN9t+kXFLfhlrdJUvBD2oGqYWh3gKHNTulQgnRWABAuLnRrHdrfdHxwm8FWTlLG472p2fRqOHIZ8yhVsjHJVCA5cyg2NtbHrJosxN5Fa+luiKj1I2OqUkpsKneGq1MplGgWzAqDfdu4cjLajOTW3oY6nVCLU292MYJfZg+Kr/AEfWWrO32UpdH9MbZ40ycHGaSTg8ipmZiPoMkMIYSYloOhhpimhhGjExMkHQwkxUkHRoaYmSDo0NCmgyNJFtBkacLaDK04W0FVpwDQVWki2gqtIAaCq04Bo+beP4dL1i4e6Rdp9qOdki976iw+Yky6onpk1Oz8WaRVkZb5Bdeeo0PW0pTq8xYZYp1b08k4y/b5LtCu1TxtuNh0HSVXBQ9K6mxXdZe/Ml0Gdj48Ve9ABHdVDSN7akBTcdNZXsi4tZNTTSUovHYy3+pOIRsGcjAstWmDlYGxs2/lpLOmT3rJT123GUWNl7bophaCKymt3SgLxBCKTf0INusW6JSseeg2ethXSscsyePxSGozVQxuhGlr52Gh+M04wkoJR+TzCujO6Up85X+xDs4fFV/L+sdPt9iLPa/p/9B2aNM7BxmnE4PJUMykz6BJB0aGmJaGEMNMU0HptDTEyQwjQ0xUkGRoSYpoOjQ0xLQdWhJi2gqtJFtBlacA0EVpwtoKrTgGgqvJAaCK8gBo724fw6PkfnFx6yLVa9K+j7sjefIfMSZdUQ+5Yoe16D5CQvYUZ/3TWYKwoeAg1N4U6eK2gPS/GZFrfmHrtGq/06xLn4JfYjEV2qYgPQNNDVZ3ZjuchQEQW8Q0Jv1EjUKPGGXtE5vcmuCb2x7LIqLVpd+VNYZ6YJZVRvayLa48WunOO09zzteBOqojt3rPU42fshcOQXH4oZibXIXNlTw5rnUAb721jlKViyY+rnGDUV88ie08Kr1ApZaehZrnQZVuqm/EnSNjOUYZXJWUYeZh4Qj2fPjq/ln5x8u32JmvS/p/8AR0zRhRwcZpwWDydGmSj30kMIYaFNB0aGhLQdGhpipIOjQ0xMkHRoSFtBkaGmKaDq0JMU0GVoaFtBVacLaCq04BoIGnANBA04FoIrSQGhjbZ/Do+R+cVH3SH1+1HeyTv8vqJMuoC5yWKHteg+QkL2lGf900uzfZLbgoF5m38cHpfD8uO74LWzK61KauhujqGU8wRcGUrFh4Z6DT428HzG0CadhbfffbSTXPEsgammU6dqMbgcW1WnnAA3nnltUy3B9LzTwuMnlLFPdJLnBB2p7R8h8hLlftwUf82A2CfHU/LP0nT6r7Hz9r+jhnjCrg4zzidp5WpmOj3rQZGhIU0HRoaFNB0aGhLQdGhJi2g6NDTFNBkaEhTQZHhoW0GV4SYpoKrQsi2gqtJAaCK04BoIrTgWggacC4je2T4KP9LfOLj7pDIe1HeAUlKluC2vyJNhedLqgI8Zl8FnCggi5uQBru4CcvaZ83uuyipT2iq4Y1SHKMgOguQGG8jkL6yjastG/o/RnJV7BYwVMFTADgU0SmSRYMVUZsnMA3F+kpXrEz0OimnXwNbaqVTSZaOXPa4zXsbalTbpeTUop5YnVWTlHYmYrs/3y0stQd2NwW/iIL3JbhbWabUXhnmrp+rEX1xkX2rW8OTKL5g2a+uqAWjK49JZ/YT5nGzHfqIbDP4lT8tvpGS6r7Cftf0LM8MQkc55wWDzCY57k7RpKYDQdGhoW0HRoSFNBkaGmKaDo0JMU0GVoaYtoMrQ0xTQVGkpi2gytDTFtBVaSA0EVoQDR2rTgGggacDgobWPgof0n+6Lj72TH2fyfcHD4xkq2dS8aZuQDlaw1FjY2ECLzEry9F2WU9k//Hwx7xg+RONlBA0Cjpw1lG5cm/pZZyzXYFFFMBAoQKMoUALa2lrcJnTzk9LR7RTE1Mpva/Tzjox3Iz7rdkuVkzGPPteX1E0610R5bVPLbM7tF7knT06C0sRjhYExlveWLbFP4j/lN9JEuq+y3j0v6EWeGAkc5pwW083mOe0P044IjQkwGg6tDTFNBkaEmKaDI8JMW0GRoaYpxDK8JMW4hVaEmLcQqtCTAcQqvCyLcQqvCyA4navJyA4hA0kHBV2ofBQ/oP8AdFx97Bx6P5O8HGdilaXMFwgvoUljeaTZ6BlIYKykaq1iD5jjM6/OT0vh6waLC+z6fSZ8up6Sn2k7HGxvylmtZRmaptSyjNY9t/X9bzRqj0/B5fVTeXjuZzGyyKq5Ftjn8V/yn+kCXVfZfS9L+iYzawzkuDnPOJwefTHPYH6ccfROOCI0JMBoMrQ0xTQZGhZFNBlaFkW0FVoSYtxDK8JMW4hFaFkW4hVaFkBxCK8lMBxCB4SYLidh5OQNpa2kfBQ/LP8AdIj72Jx6P5DYOMRQtLeC4SJdCmvcaTZ8z7j0Oi7Gkw409Jmy6nqaV6SZtDjLVRka3uZnaE0qjy2q6mexseRUKbJP4r/lP9IEuq+zQj7JfRHd9YTYxR4Oc8jJO0wsyT1Z9nHH6ccfhOOYVIaFMMkJC2GSELYVYQthVMJC2FWGhbCKZIDCKZKACCEQdgzl0FsvbQ9jD/ln+6FH3srv2DGDjEZ1pbwXCRLoU17jS7O4TPtPQ6LsaLC+zM2fU9PR7SbtDjLNJl63uZnaE06jyuq6mexvGPIqE9lftW/KqfSBLqvs0oeyX0Qn3zmNj0OLyAj/2Q=="/>
          <p:cNvSpPr>
            <a:spLocks noChangeAspect="1" noChangeArrowheads="1"/>
          </p:cNvSpPr>
          <p:nvPr/>
        </p:nvSpPr>
        <p:spPr bwMode="auto">
          <a:xfrm>
            <a:off x="1374775" y="1074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25"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527175" y="1227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7" descr="data:image/jpeg;base64,/9j/4AAQSkZJRgABAQAAAQABAAD/2wCEAAkGBxQTEhUUExQWFhUUFRkaFxYXGR0dIBwcGCAbHh8gHyAaHyogICAlIBgdITEhJSkrLi4uHB8zODMsNygtLi0BCgoKDQwNFAwMFCwZFBkrLCsrLCssLCwrKysrLCw3KysrKyssKysrKysrLCsrKysrKysrKysrKysrKysrKysrK//AABEIATQApAMBIgACEQEDEQH/xAAcAAEAAgMBAQEAAAAAAAAAAAAABQYDBAcCCAH/xABLEAACAQMDAgMEBQcHCgYDAAABAgMABBEFEiETMQZBUQcUImEjMkJxgVJ0kaGxstEVMzRicnOzFiQlNUNTVJPT8AhVkpTB8XXS4f/EABQBAQAAAAAAAAAAAAAAAAAAAAD/xAAUEQEAAAAAAAAAAAAAAAAAAAAA/9oADAMBAAIRAxEAPwC+6hpvVul3yv0zA4MIbaCQ8ZDcDduBwQwORgY7mqn7W7ySxsFFtLIjz3AEku4l2Gw5+LuPqqOMYAwMVe2/pCf3T+X9aPz/APj+Fcy9tfg5WR9QWUgoqB4iMhiSEDA5+E4PPBzjyoNz2cyrqlrNb3IllgjMe1pzufqbQWxIPIHkA84cjOOBc4dAt7TpJBEI45LlTIASQWVX2ZyT9sJ+OKh9M0pNI011ikG4JJM8sgwC4VQOBnaPqgDngHuTUj4O1I39lG05RzLHljHkbWDEcHAIYFQQRyD5nAJDkvta1Wzl1J/gn3RYjmKMoDlPTIOCPq7vl2867HouoRTw6dNbqVR8hVPdYxG4ZT8g6R8+oWuVeP8A2buL2J/eQ/v9zsy6YKswySdpw3byArpXh6yh0tbS1kkkmlkDRRP0ztAGZGAxkLkjJySzYHcLwErq+kN1jcQ3PuztGqS5WMqyIxO47hncoZgrZwPQjio7WdHEVrbQREyZkk+I7cyGSGclmwACWzyfPNYvG/gGDVXR3lljaKNlXaAByc87l559KxeIGGn2Vpp1vGLqaYiGBZ/iX4fiaR8/ZXvgduAOBQfn+UcWnRzSyKzda6aO2ijxmRhJIMLzgKPMngceZAOvce1AwFmnihaKKZYrg20zSPA7ZwGDxIGHwsNyEjKkVVvFPhi7jvtKN7OlxCbhYwscQijhJKnYNpzhgMg8H4KsXtV8NWcOl3ckMSLIxjZmDHLNvHJ55PxNyfU0HTLO6SWNJI2DJIoZWHYhhkEfhWaql7KLGSHSbSOYEPsZsHOQHdnUHPIwrAY8u1W2gUpSgUpSgUpSgUpSgUpSgrxgPVV/IRsvc/aKnt2+z3qK8eaQ13p9xAnLsmUHqyEMB+JXH41OioLUdNma43rnGYiknVZemEbMi9McNvHn59jjatBj0G7t9VsFDqHVlCTRZIKOBhlOCGU57duCKpftK1V9FitbfTdtuknUZjje3wleMy7uMuT/AAq46t4CtZ5WmQzW8z/XktpDGW+bAcE/PGTXJfbJ4eFm1sBcXM+9ZD/nEnU27Sn1eBjOefuFBFReLdVv7i3jWYyzJLvgAjiGHAPPCAYAyTu4xUvr/jjXbCcRXUwDgBwpjhKsuTzlU7HBHBB79qmV0CLTI47vS2GoXYQMcOr9FGBDSCGPDsGBK8528n7ufeOdfu724Et4mxxGAibGQBMkjAbk5JJz5/hQfVUV1kQkkDqAEjPqpP7aqniHnXdLz5QXRH37cVLXdlAUs55YupLBt93A+tvdMYGeO3xc8Dbu+zXOfF3jmODV4WlJEtoGjJRN0adYDdnLB5NoPcbfuNB2LULGOeNopkWSNxhkYZB/79ao58F6LYTJIbf6UktHH9LM3w4yVjG4nBx8WDjirpYXpZmjkXZIgBIByrKc4ZT5jggg8g9/Inm+s3IGozJcu8UUlwBNIhdW6KwRm3j3J8SxyStPypGWQrnJoOj6TrcNxuETHcmN8bqyOue25HAYA44JGDUjXKfZ+6yXsbRvKWHvpYTsxdYRIkUMX0nxHb0w5HJXcNxy/PVqBSlKBSlKBSlKBSlKBSlKCE3jO3PJBOPkMZ/aKo1z48nSSdDaqOhLKnedsiNOoGzHAyjcpHBPGc9qt7D/ADhP7mTyH5Ufn3/D+FVTxZ4dMt1uSB3WSF2d1YAb0XaqkEjJcYXPpjvzQbPhq9fULmaSaMolmwijCvKoaQkOzFWVDwNgAZfM+tU7/wAQ9u5Nm4VigEoLAHAJKEAn1OD+g10fwRpvQtEDIySSFpJEdgzB37gsO+AAPuArLrPii3tlJkJKq21iNoUN+TudlUt/VBJHpQfK1jcvDIksZKvGwZW5GCKsXjjxhPq0kReFVMalEWIMdxY8/M5IGB5V3nWoINVspLdW2GaMPGSB9khlZSpKuoIAO0nAPlmtrwLaPaadFHcoI2tlcOQQQVQsd4I8ivPr3oJALtez38AIyc+UhRdv3cK4/HHnXz54z8UwS6nJObGNunKVIaR8SdI7QXA4yQo4HHkc+ffxqHV2Rz27JHPxGS4J3Y3qHC8xvhSwIJwV7g4rlPiP2XW41W1gE02y994kcnaWUxjfgHHOSfMGg6xpeorcvaTopHUtGlIPdVm6RVTjzJU49djVC+0rXLC0MD3iziRxIIpbclHUJsLAurq20ll+HkHHarRoOjRWkSxRbtqqq7mO5iEAVcn5AYAHA8hWj4012zs4OteBGAyI0KhmdvyUB8+2T2HnQa/s9mtZ7Zbu2WTMww7zMzyZQkbS7kkqDnGDt5PbmrVVb8B+JLS8tlNnhFjAUwYAMXoCB5ccEcH9NWSgUpSgUpSgUpSgUpSgUpSgrLD/ADlOB/Myc4/rR+fb8P4VHtqc3vQj8urt6XSY5j2bjJ1Oww3Hp9nuQa3H01jdJP1XCrEyGHPwksQQx+4A8fcfKtLV/GVtbyGHMk0wGWhgRpGUccsF4XuO58xQZDam2ivZElkZnZ5PpCCEbYPq4AwAMceij55oXtxtrZYbWHr9OSLcUjKs25TgFmI7HI+se53fOrxpHi20unNv8UcrrkwTxmNnBGOA31uAexJwK5v7ZfCV0SLrKyQW8KoW3YcKGOCwPc/EBkHnvgUFq9nggGjr0Jus1s7SbtpUrJncVAbkAqSn9YM3rV311j7tdjyEEmP+Waonsn8G3NtAwudipLIk2xW3M20AqGI4Cg4bAJJwAcDINusbezSe7dIn6kzBbg9KQhiqjgfDgghskjgknvQQGjWpFxbNsIZ552kO3lgstwqM3mQEKhSfIgDit3xJ/rzSf7u8/wAOpzTIYISSvXYlQuZFmchVzhQWBwOfvPnmoPxGf9OaT/dXn+GKC9Cud+01/frC4t4ukJ0uFUI8qKSEZSW+MjGRzirbq9+8ELyhJpCgzsRULNyBhQM5PPatqO1Eiq7AgsASHRNw+R4PI++g5/7LT/J1gsU3SM0l4qhElRjtmeNA3wE525LY+R7V1Go6OzAkOCBhQeETzJH5PyrzY6fKk80j3DPHJt2QlVAj2qASD3ySCccDntnmgk6UpQKUpQKUpQKUpQKUpQVPxNqDW9pcTLy0ULsv3hTj9dce8HxdWG2G91N1cDrzKu9wzvMpPIIzkQrvI+Dq546hrtt7aLLG8TjKSIyMPUMCD+o1xrw3oM+kaknvRf3FWZ+okbSKxVSEJCglHyRnt2xkig0/F6GO3lJcl7a7YW8xUI52uoDYGOWIlBYAbugpxkZqy+I/HcN5pLxbLjry26ZxC5XeNrHDdtpIODUDrPhyfVtSk933ix6m8SuhRR1ADIQGALPu3DPPYcgCuuDxDYWgW2N1BF0FVBG0igqFAABBPpiggNH9qNm0EZ2XJIRQdsDMAwABGRwcGt4e0+z/AN3d/wDt3quSm1gkeTTdagtFkbc8DNHJEWPcqCfg/D9Q4qa0+11WeMSQ6tayRtnDpbqwOODyD68UHHdY9puoyTSOl1JGhY7UTChVzwMY749ea6LpPgzUeta3epX0hA+Bekw6kTXG1VBLLjDEhW25wSMZGSON6dp/WvY4JGI6tyI3YcEbnwxGe3nX0rrmkiGyLG7mmWzjaVY5TCwkMKllEm2IM2NowQQcgHkig5F4+8T6hp9/Lbw6jNIse0gsVJG4A7WGMEjPp6cV3rwnqTXNlbTuAHmhR2A7ZYAnH4186e1q/wBOmnifTtmCjdUohTLZyCQQMnBPNd+9nQ/0XY/m0X7ooJ1f5w/2F/a1Z6wL/OH+wv7WrPQKUpQKUpQKUpQKUpQKUpQUTx9c3UdjM1ku6UDnH1lT7TIPNgOw+88kAGu+ybUdTkEnvolMYij6BkjCA5z2YKC3w4POf11ddU1iK3MQlbb1pRGnGfibtnHYfPsMitDWvGdpaXEVtM5WSXGAFJADHapYjsCRigkbq6uRNCqQq0Tb+s5kwUxt2kcc5yeMeXcedY8H6VBNdaoZYYpCL4gGSNWIG1eBuBrNqNhcHW7Z1uXWH3aRmgydp6ZVSMZ28mZTkjPw/djL4C/pOq/nx/cWgsKeG7P/AIS2/wCTH/8ArVa9mV5Fb6c7yukUa3dwNzkKo+kIAycAelXlO9c48G6Xb3elzW1w2Ee8nJAcKfhl3D9YoJWXQNFu0e+aK3eMljJMGKrlThi21gM55z55B86qFnN4be7lgMMCxoiFJ2kcK7HO4AlscZXnz+L0roPg3w7aafC0ELqwkdmcuwJbPAB57BcLj/5Jqm+HvY+1vdwXbSxOUmLvBs+AA5wEJ80JBGQOw7UGxYeyy3j1RpDbJLYyw5jUkkRSgpwQTkqwDEHkc4rqcagAAAAAYAHYAVHw6zGyhlWZlYAgiGTBB7EfDVe1L2iRRTGJYJ5COxHTTLDO5VEzqzMuOQBxx6jIWCK8kN48RgYRiFGE+RtJJYbQMZ3d8jyAB8xUrWno+oLcQRTqrKssauFbggMM4OPMZrcoFKUoFKUoFKUoFKUoFKUoIKVc7eOzA/tqH17wnZXMiz3USs0S43MxUbe+GwQCASTz61L/AO0H9hv2rXE/aLrMt9qgsA2LeF8MmSA5Qb5C2O5ABA+750F00vRgdUinttSSSCKNk93M3VcBu6jJPwFgrZJyNoHpipXfjWew1DUY42tkDXBk/wA4SYljgYC9IHyA+tjuOa3PHPgu4htHlbpqYW3QtG2CgQM7bdqjb8IZQo4wkR+tuJz+GbvT9Ws0bVDCLmFjGZWkETuAAVbIIJGGwc5GQaD1qvtPuIjHsu9Nk3QrIforj4WPdPo2fkf1ttbXsv8ACFle2Iubq2R5ZZpSWJYcbj2w3buKzWHgvw/GwYzRSYOQJLkEfiAQD9xq8ReINPVAgubUIoACiSPAA7ADOKCIm9nOj7hGbaNXcEqBI4YhcZK/FnjI7etYPDMcmn6l/J/VeW1ngM1v1G3NGyHDID5rjkfh8yZeXUNLaWOVprMyQ7umxkj+HdjJHOM8DnvUJqGpwz67pxhljlCwXQYxuGxleM7TxQWvSjPFDFEYMmONUJEi4O0AZGeccedcI9peqSWuoOrRoWGZVyzfAZiSRlGXcCu0FTkHHpnPfr7XI4n2MHO0IXZVysYkJVS58gSPwHJwOaqPjH2W22oXLXMlxKjMqqVTZj4RjzGaCzeApC2m2bMcs1tESfUlQTU9Wholgltbw26MWWGNYwWIyQgAyccZ4rd3j1FB6pWvY30cy7onV1BKkqQcFTgg47EHgitigUpSgUpSgUpSgUpSggf9oP7DftWuGe0zSZrDU/fkTdDM27POAzLtdGI+qSCSDx347Gu5/wC0H9hv2rWtrt8kMLPJG0qkqpRVDE72C9jwQM5PyBoOTePvHM09pHErxSNKu1hHLE7Kz7kIKxEl2KfaAVfpO2cYs3s89ncMVkpvLWKW4kYuVkUEoDgBMkcYAyR6kirDpVrDGRLb6ailhkSRC2GQfMMr9q2Y9TN7BdRwb4ZVRo1dsY3Oh2ujISGAPmPNT6UGoPB9pj/VVtnHb4O/p2rJ/kbZ/wDldt3x2Tt69v1VFxeGbrqKYFWzxC6uVl6u9iMD6wz38/LGRzW34c8PTxS27GJYjHu60gmLGUFSAuwDH1iGz/V+dB60/wAM2Pu4lutLt4HJwYgiyEknCgbRyW8l71UZ7+xtdZtujHBbPEHjeFeMtMAFDuiGNWGe24jnkiup3Qzc24PYJMw/tjpgfjtaT8M187eJ9U02TVZLjbdGLr7pEUR4dlPJUk5CsRnB558s8B9CCxgun3ssiuhVZI97Lyh3KJFVtrAE5B5BB7kcVLLEnI2rx34FRkFwr3MMkZysto7E47gNEY8/g8mPvasunXkjXFwjQsiRlNspIKybl+zjnjzz5nHNBhhlkN7JCYoegsMbhgTv3OzjkbduPgPGfn54Ev7un5K/oFR0H9Ol/NoP37ipag1dP0+KBSsMaxqWLEKAMseSTjuT6mtqlKBSlKBSlKBSlKBSlKCqyW83vKSCUCARsrRlRkuSMYb0xnj1Ueprz4lnKQhwjvsmhbagySA6+X7T5DJrV8Q6M05BURN9E6YlBwhfGJFxzuGPUeWCvOZl5lijLSPhY0y7tgcKOWPl5ZoKr7uro+64eIytvaGOJzCD3wQYw7A/bwyb8ngZqY8MXJkknYxmPHSTsQp2qeUJAJX4h3AI7Y4rUHtC03/jYv0n+Fex7QtM/wCNi/Sf4UHiD2h2JuJ4Gnjj6G0F5HChnJbcq577cDJ9TW+PHGnf8dbf81f41g8OXOnTzXE9o8TyOE65T+ru2sQR3OSM+ePlUVpHtKtJ79rJY2A+rHKV4dx9YFcZUdsMe/PbjIS174t0yRQPf7dWU7kdZUyrDzGeOxIIPBBI864yvs3iuLnZDq1jJ1WONpO8k5PCAn96vopggxnaM8DOBzWURgeQ/RQaHh7R/do1UuZHCIjSEYyIxhQFBO1RycZPJJJJNaE5uve+Ott6q7cbOj0di79+fi37s4xznbj4d9VPxzqE8s8kayzRxQhyFijnG4xrHktJCy5yZwcZwvTGfrVOeAb6YO9vLJJKq7zG0kcisBG+wgtKSXzlTycqQwPlgLPFaMLmSXja0MSD1yjSk/hhx+ut+o2PWUN01rh96RrIW2nYckjaG7bgMHHow+eJKgUpSgUpSgUpSgUpSgUpSgpE+nodShl+PeLabH0jheHiH1Q23HxHy5OD3AxGeLNa6ljdqYmVZLS5Mbkg5EQCnKjlc7sjPkOcHip2T+mxfm0378FRnjGwhSx1B0iRXNvMGYKATlNx5+fBPqeaCX8O2ye6W/wL/MRfZH5C1Ji1T8hP/SP4VVNC8Z6ettArXluGWGMEGQZBCgEGpJ/Gmnrw15AMjPLgcHseaCPs3gt9SvJZZI4lkitwoZlQHaG7ZIz3qL8OeHov5Ve7jkt9zNKQElDMQ+e6j761LnXNJuL9zPJDNtji6R2s43KDuwVB54GakZ10SVhIRGhQcSBZEYd+x2j18+KD17Sbd5OiAspb3gOOmG+rGB8BKg8MxY4/GrZLq8dtCHmbYpZwq4JbGTgBRk8DHGOOBxVK8E+0W1xJBcXSkx3DrDIQ30kWMq2cd+45+VU/xPrBvL2LEh2SagsK7T/suoVGPTcPi/GgtWq3mmanOSkzQTZVGMlv8LEjaAeou3OGwBuGfg4JVcXjw14ehskbYCzvjfIUC5xkgYUAAZZj955Jqve0HQYEtpHCQxrH0dm0BGL71GC3YqQe2MkjvzW34Cv/AHuzcSlm6MjxZ3EZCqrLypHlJj8KC3qcOc/kr2+9v41kacD8e3zqMm02Ilkw+doJ+kfkcjGd3yrDd6FFJtZt4MbK67ZpMMVyQCN3bNBMiTHfzHHH6q9dQfd99Yc89/scH507DnnkHGc4oMplHz/RX4JecH0zxWKTODz3z88/LFeifLzwPx+VBnBr9rxG4PavdApSlApSlBUpP6bF+bTfvwVhk0uadb2G4ZOhOCkXSBDhGTDFixIyOwwPs588CUaBN4lP1lRl3Z4CsVJ+XdAc/KuRah4q1HV7mS20rMcMakmQHYWA4BL913HhVGCe588BP2Hsfih3CO7uF3rtb4YzkfivzqT1P2dm43dW+nO6NY2wkIyqAgDhPmefnXJ9N8OXckbSPdz28yytHiZZ1TepAwbgZRWJOMNjnHNTng32kXdlc+6akWZFfpu0n85Ee2S3218yTnjkH1C/+FvAcGm9YwP1p5VGxZyqjK7sfVUkA7uTg1ZdMtpGhjNzDCJCg6gGNobzwNp4z8zVD1/qjWrP/NZ5I1RxJIu/YxkLjJwNvwjBHPGQDjaKvEls07NG+GEMajYfqvMy5y4+0qjbhTwSxJHwrgK54Hhga/1QbYmBuI+mMKcgJzt+WfSo3VtJudI1Ca/s7X3m1uR9NCnDxtnJKgAnGcngfaIOODVY9mNnqEmpMl31HiAfriVsrn7Jj5wGDYIKYwO2BXZre7kjinG15ntywUDG6QbQ6DJ+1hghPmQT50HHfF3iS+1sJZ2thLFFvDOzg8kdtzEBUUZzjkkgfcereBtDisLRLNZEeVAWkwRku3JOO+OwHyAqF9mfja61AyrcWxhCLlZMNhiWIwNwx8Pbue1StrYsDs2ydTEPJjwqmNnLuJPtFtxJPc7gD3bATiOeoRj7I/a1ZdxBPArKB9If7C/tas9Bp9RvT/vmv0uR2Hf/APlbRFftBpiQ+g/7xQSn0rcxX4BQeYu1e6UoFKUoFKUoKl4nt3ksrpI/rvbyquPUowArgHsu8ZfyZd73yYJQEmAHIAPDD5qSePME+eK+kg3OPPGf0f8A3XL/AB17JRcSNPZuscjnLxPkIxPcqQCVJ54wQT6UC68Fzx36X2mk3dneFjNGZRhkcHerFzh1YE4JyQeD5GuVeML1ppo1aJ45oYI4JQ/Ls8WVBOBknbtX54q6aRp+u6PHM8exbdFZ3DOjpx5qpOQ33AZ4zmrN7OfABd01PUHaW4lPVWNx9Uk5Vm9WxggYAXj0GA6ZosLJbwo/11iQN94UA/rFV7x/HNHaXjQq7deAr9GCWWQDbnC8lWUgEj6u0HsSRoQ3txPdXbW9nA3Sm6DvJcyIWMQyDtVCAPjreEeof8Faf+7l/wClQfPngVZF1G2aNJC0c6FhGjFgoOGyFGe2Qa+pbM9KOWeb4C7GR1+tsUKFVfhzlgqjIXOWJxnioKDXbuG5tYLi1gRLl2jVop2cgojPyGjGR8OO/nW45uBE7XRiKreIy9PPwxCRCN24D6hAYt6A0Fc8b+0o6fJHG8e1pF39MLvZUJIBc71UMSD8K7ux+KrhoGu9dYmYDE8YkhkXO11wCRg8o4zkoc8ZIJw23ivtu1+3kv8Aota7ntgqtL1CpbcA+3AB+EbvvyT2rpng/WY7uwsHiiEP0wRIwchRDuDYPfGwMMn8rHnQWqPUojdNAJF6ojVjHn4guTzj05HPzqRrCtsgkMm1eoVCl8clVJIGe+AWJx8zWagUpSgUpSgUpSgUpSgUpSggT9cf2G/atUzxx40e0t1nVfglfbEABufjO8lsqi4HA2sTkHjkVatShZ1dVOGaCRVPzYAD9dcx9s3iNRb2sCwxyJMvUzIGyhT4QF2spVgSQefLGKC1eDvFPv1qJ5UVoup05AyjMbrtIJ+y6fEp3BVK+hwSLSvV97P0g6PQH0WznfuPxb93pxtx6VzL2V+IBNp13b9GOPoqFUR5+kNwGVQdxJLllxnPmPSuoxA9fBOT0V/ePNBBeAf53U//AMlL+5HVxFfNeoe0C8hvbtdPkxHPduyr00kLscLkZUn4towB8qk/8rPE3+5uv/Yj/pUHV/Fn9O0n85m/wXrf8R+J7KyG27lVeqCdjAncpODwBggZ5HpmuHeHPaLcS6jaNqMwMUErc7ETYzoyZbaoOBnkV0fxZe6BqG1rm6iZoxhWWVwQMgkYXg5xjkHvQVv2p+z63+jvIp5D7zcQRYJDrtcbQUb6xwqjGSfvrqHg7whDp8Sxxs8hUMA8hBIDHcwUAAKCeTgZOBknAxUrOVNWurRbWIrpmnuJBIUKLLLGNsaxg4O1Oc8eoOOM9JuLlIwC7KoLKoLHALMQFHPmSQAPMkUGjFq0RvHtgW6ywq5GxsbSTg7sbe5x38j6GpWvIQZ3YGSACcc4GcDP4n9NeqBSlKBSlKBSlKBSlKBSlKCBx9IP7DftWqP7UvB1tPbT3RDrLBE7qVbCkgZ5U5HOOSME+tW59IiNytyQeqkbIOeMMe+PUcgH0Y1o+PD/AKNvfzaX900Fd8FaLY6bBaynqGa8EWC25vjdeMBRtXG9hk84JGTnFXPUoXkSboOFla3ZI9wYAOc7WJx6keVa2gTqmn27v9VLaJjxnsi4wPM57fPFUv2k+OLmwaFezyqX2KVCooONpZkYu/fJG0Djg96CpWPsd1OKRJEe1Dxurqd7HDKQRwY+eRVisbzxDLdT2q3Nt1LYRlyVG36QZXB6eT254FXnwnrrzQW0z5Mdyo2sQNyPz8L7QFYEqcOAvO0Y5zUb4enVdb1TcyrmO1xuIH2T60HNpvYtqbszF7XczFieo3cnJ/2ddb8QX1rp8Vubi2jeSVlj+jiTl8ZY8jgcE8/qqT1WNZomjW8MTMBiRXTK4IOR254/++1afiHQrW9jhSe4YmBg6uskYYsBjLfDtOe5AAHyxxQZPC3jS3vZGihVhsj3g4G3aG2Y4OAQfs/Ouf8AtJ9ll3eX73ULxbZDEoUswZQAqljxjAwW4OcDjnirBNaWGhwz3sLNIyxCNYuomCWYEABVGMsclueM1V/BHtG1C+nlBntotqqY43TEbMzBRGWzvBbOAQTz5HtQdn0q1aKGONpGlZEVTI/diBjJx5mtqovwzrS3ltHcKpXeCGQ91dCVdfnhlIz59/OpSgUpSgUpSgUpSgUpSgUpSgrz38SyCMyIJGGVQsNxAx2HfzFVnX9MSDSb9ULkNHcsd7FuW3ZOT6nnHqT61IatpwUyTPLthBSaUbSW/wA3ww2sGyq4TlQPX8o5rHiPxvFdWM8cNteMZ4HVG93baS4ODkeRz3oLRp6E6ZbEAnZDbPtHJIj6bkAeZIU8Vyr20eKWe7WBUheKONHR2QOWMihshj9nBHA4OOc1dtJ8fwW9rCs1veJ0oY1djbsFBVQpOT5ZrV9qXga2ltZb2CL6dFEh2EgOgOXyvbO0k5AzQbvgHXWvdNt1ZUWT3hEVY12rstnjkLbRwoCrt44yVHmBWGDwza3utakLqESiNLYpksMbkOfqkegq0eBdLsorZHsUAilUMGyWY55wxPOQe6+RzxUb4Z/13qv93afutQVOzHh2S9Fktk/VMrxEnqYDISPKQnBIPPl51ZdR8BaXFNBENLeQTFgZUZ9ke1S3xHqZBOMDjHz8qvS2ce4P003jOG2jI3d+e/NVa81h1juLia+W1hinliA6SNxGSoxuBZmbGcD8BQRXiP2TWU1rKlpbCC4wDE5Z8bgc4OXPBAxnHGc1VPEUF7cW8Vjb6K1tKjJunUKF+j5+FwAMFgGyWPbzPNWn/K2buW1MRf77+Tl2Y9e27HzxU3p2suxs5Yr1bqC5nMR+jRcfRSyZyuCrAxgEMOxPFBL+CNCNlZRW7tvddzSP6vIxdsfLLED5AVO1z0X7dTfht/vZTq9Rs/zp+DZjZ0ukNuPXnGfiroVApSlApSlApSlApSlApSlBUfFn9Bu/zWf/AA2rF4DP+jbL82i/dFZfFn9Bu/zWf/DasXgP/Vtl+bRfuig1Pakf9E3f92P3lrdtYX97hPWfpm05h+HYSCgz2zn4u+fl2zWl7Uv9VXf92P3lqVtP6RD+Zn96OghW9n3TdmsLyeyDnLRR4ePPqqN9X8DVX0Hw9dtql/GuqSrJGlvvmESEyZU4BGcDb249a6VdqZpTFkiONAzgEjeX3BVJHIUbSWA75Udsg8a8CnUJdW6VxCwjDP1l6exY1AbBRlAKkHG1lOT86Do48H6h/wCdT/8AIj/jWXwxoRe0kSSQSXEV1ddO5eNSyyFmUShT8O4ZzjtVj0qVgZIpG3GIjDnuyMMqW8sj4lPrszxnAhZ9PHRkurS6uzHIGmWK26DB2bk7OrCxyx5xu75+6gqw0N/5RNoh1FZBF1BqZndgXxnmM/RFMnbt7+Xzq26lpqQyWG1UDyX26VlUL1H92uAXIHGTiqp/LN9/utc/9Fl/0KuVhorEwTzT3kxT6RYpvdxsdkK/F0o0JYLIwxuI5PyoMVr4bfqYkCdNZ5Jt6udzkklBt24XaG5O45Kj14tdRlpqbvcSQm3kVEVWEx27WLd1753D5ZHqR2qToFKUoFKUoFKUoFKUoFKUoKt4gtmktLiNBl5IJVUerMjAD9JrhXh/xrJbGCC5nvYxCwSWNdgCooIAAK7wR8Pn6/Ku1TRSfyhERPII/d5SYRt2Eq0Yyfhzn4++eMDHBOcPjvRY7izuCYY3lWCTpsyAsrBTjaSMg/dQcY1nxXPfB7W3lvJjNIVWNumQ0e4lchV3ZwBkk8c5rvVuhFzED3FowP4NHUb7OooP5PtpII413wpvKKoywGG3FRydwOc+dSxk+mD9KbIUx9lxgkNn62e64/8AigjPGc8lvBdTR7vjtWUMgJKSIr7GwOcHdjd5FV9cj5w8M6pKl5bussgbrx5IZiTlhkYHJz5jzr6qXUG79Cbtnsn6Pr961rG8TrTZtWhEShjcMiBWBGThgc5Hn5Y8/Kg2tPg6nVkkTAnwBGw56SjADA+bEs2PIMAeQawTqtnYP0EjhEULMoCgIhxksVGBgElj2865hrPtBv7vL6e6QW+9lRjFJJI+zGWOyJwgO4YBAPfvWXQ/aJd2xjXU2int5ZOk0gjeN4yRnLLJGgZMHnA7Z74xQS3vr/yi1qLa7XEQYXBYdUP1CvXZjJgw+fTxjAxsxxXQ9L1IPBDJIyo0sSOQSBywBOM+XNROoeGLbpv1JpEgMfTYGUKBGfs9THUCZPCl9vljHFa3g9XbfBP0ruKDAgvAUfep+w4GcSKMZI4IIP3huQXR/lCUm7zELeIiHMewFmkBION2fgB7/a+7EyNUhMixCVDI4YqoYZIXG7H3ZFRcGnQ+/SjpR492g42L+XP8qkl0iASLKIYxIgYK4UAgPjdjHrgUG9SlKBSlKBSlKBSlKBSlKCpSf02L82m/xIKx6frbSTBCiBHMoTDkv9C21t6bRtBz68cA/WFZJf6bF+bTfvwVIx2yBi6oodvrMAATj1Pc96CoyeBJIWdtOvpbNZGLNDsWWPJ77VYjb+uvL+HdWUFm1oKB3JtYgB95JqzaS90Q/vCQhuo2zpsxHTwNvcZz3z2+6susaNDdwmG4QOhwSuT3HmCMHig5/q8GrwXVpbfyru97aQb/AHWIbOmu7t557dxW7r3hTV2tZwdV6oMT5iFrGu/g/DuByM9sj1rP4tsIxqmkgIMPJc7vnmMfwq+2tskYwihQTnA9cAfsAH4UHzt4Ql6emmcxs8UMsgkKpE+zd0tuVkYEZ8iAex9KjvFOopdWqNArYNztCmNVJbZ5LGSD3Hzrqvi3wjYxTvLHqCadLcLmRHMZjk5zuMchGfiHkcZ9DnLw5Z6VAyST6pbXMkTbo8vBGiP23BEPLehYnHlg80Ej7QopG0SW3RGmmSKFJQmCUKhHJIzk8D7OTyDjGaiP/D+zQ2EvVjaOOS4DRytgK+8IgCjO4/EuM4xyME84tE2uaY0jSLqcUZkwW2XUYBKgKDgk84AH4VH6p4n0yLo79Q66GdAVWdHCEZZXZU52BkUH0yM8UFtg/p835rB+/cVLVHqIxM03UGXiRMZGMIXYEff1P1Ctn3uP8tf0igz0rB75H+Wv6RWrLrlus0cDSoJZgxjXP1tmMgHtkZ7d6CRpSlApSlApSlApSlBXjaAyrLk5WN0A8sOUYn7/AKMfpNaUOhos8svWn3TbCVMzYXp7vqjOQvx8jt2rK2tQi492L/TdMyFcHhAQM5xjuw4rn3jfw5fXN9JJaoTG0UarJvTCleWGx3HJ45wfTzJAdBuoUhiabfMyxIXwJWOQmW82wc4xz3HB4quyeOrhIzdSafOLLpKytlOoCccsvU4jweDj5nitfT/C80mkXFtcpIJXed0TqKW5JaMFgxXvjIzj1rHquv3k9pLZLp0wu3tdsgLRdILINhZX38nk4TGQe/agkvFx/wBKaP8A3lx/hipy61yRbloFjQAbAskjsqs7DOwbUYBsYwCRu5xnBqr61ZpbX2hwqSFjNwBvbJx0/M+fJ71OapDI088TRSe7zCMs6JvLgLtKL+RyOWPPI28/EAy69q0sC7pLe3kfYzLGsjM7BBlsbosBR5sSAMjnkVYktIyAemnI/JX+FU7VYjHHM1tFcM00RjdJgx35BC7ZJCSpG7hSdp+ROauckbdMqpw+whT6Njg/poP33GP/AHaf+kfwqP1nw/az9ITQhhFKJAoTILKGA3BRyPizg8EgVT9P0S/EkPSSa2ZEYTS3E5uEdtuMhRc55PIyoxkHjGDn8OaPeJLb74bhHjkYzzvc7o5E2uNoj68hJLFDkqPqk8dqC4WmtxvcPbBZA8aKxJjYLhu3xYwD/VOCe4yKlK8LIpJAIJXG4A8jPbPpXugVjMC7g+0bgCA2BkA9xnvjgcfKslKBSlKBSlKBSlKBSlKCqeIJCkO5DtcvFGHAGVEssaNjI74bPpkDg160QsGniLM4hlCoXOW2mNGwT54LHk8+uaUoIT2qa7NZ2PUgYK7Som7GcA5Jx8+MfiaiPZ74wuruyupZnXfHKiIVUDAfAJxjBIzkZyPvpSgp/tX1KW31AxQyFEjjjbyJdmBJMhYEufLDcYHauweHZCDCo4Sa1EpT7KuNgOwfZU7/AKvbgYxzlSg0VtI7zU7uK4TelrDbCNdzAZl6jliA2N4KjDYyPKtbQ7lpLSKJySiXlzAcsxLx24nKhyTlsmNd3OCMjscV+UoLF4WOBIqjamInVBnapdMkKD2XIzj5mpx4g3cA4pSg07bRYEne4WMCaRVRn5+qvYDyA86kaUoFKUoFKUoFKUoFKUoFKUoP/9k="/>
          <p:cNvSpPr>
            <a:spLocks noChangeAspect="1" noChangeArrowheads="1"/>
          </p:cNvSpPr>
          <p:nvPr/>
        </p:nvSpPr>
        <p:spPr bwMode="auto">
          <a:xfrm>
            <a:off x="1679575" y="1379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53"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12258" y="2820194"/>
            <a:ext cx="6850063" cy="1225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4"/>
          <p:cNvSpPr>
            <a:spLocks noGrp="1"/>
          </p:cNvSpPr>
          <p:nvPr>
            <p:ph type="ctrTitle"/>
          </p:nvPr>
        </p:nvSpPr>
        <p:spPr>
          <a:xfrm>
            <a:off x="1252855" y="594995"/>
            <a:ext cx="7918451" cy="1470025"/>
          </a:xfrm>
        </p:spPr>
        <p:txBody>
          <a:bodyPr>
            <a:normAutofit fontScale="90000"/>
          </a:bodyPr>
          <a:lstStyle/>
          <a:p>
            <a:r>
              <a:rPr lang="en-US" sz="6000" dirty="0" smtClean="0">
                <a:solidFill>
                  <a:schemeClr val="tx1"/>
                </a:solidFill>
                <a:latin typeface="Arial Black" pitchFamily="34" charset="0"/>
                <a:cs typeface="Times New Roman" pitchFamily="18" charset="0"/>
              </a:rPr>
              <a:t>Difference Machine</a:t>
            </a:r>
            <a:endParaRPr lang="en-US" sz="6000" b="1" dirty="0"/>
          </a:p>
        </p:txBody>
      </p:sp>
      <p:sp>
        <p:nvSpPr>
          <p:cNvPr id="16" name="Subtitle 15"/>
          <p:cNvSpPr>
            <a:spLocks noGrp="1"/>
          </p:cNvSpPr>
          <p:nvPr>
            <p:ph type="subTitle" idx="1"/>
          </p:nvPr>
        </p:nvSpPr>
        <p:spPr>
          <a:xfrm>
            <a:off x="1222375" y="4648200"/>
            <a:ext cx="7918451" cy="2636520"/>
          </a:xfrm>
        </p:spPr>
        <p:txBody>
          <a:bodyPr>
            <a:normAutofit/>
          </a:bodyPr>
          <a:lstStyle/>
          <a:p>
            <a:pPr algn="r"/>
            <a:r>
              <a:rPr lang="en-US" altLang="en-US" sz="2400" dirty="0" smtClean="0">
                <a:solidFill>
                  <a:schemeClr val="tx1"/>
                </a:solidFill>
                <a:latin typeface="Arial Black" pitchFamily="34" charset="0"/>
              </a:rPr>
              <a:t>Charles Babbage  </a:t>
            </a:r>
            <a:endParaRPr lang="en-US" altLang="en-US" sz="2400" dirty="0">
              <a:solidFill>
                <a:schemeClr val="tx1"/>
              </a:solidFill>
              <a:latin typeface="Arial Black" pitchFamily="34" charset="0"/>
            </a:endParaRPr>
          </a:p>
        </p:txBody>
      </p:sp>
      <p:pic>
        <p:nvPicPr>
          <p:cNvPr id="17" name="rg_hi" descr="https://encrypted-tbn0.google.com/images?q=tbn:ANd9GcRl8OB2y53W1RdNUsER4guU2XlTg9uYnc-0B1i98nppyvaoxNN_GA"/>
          <p:cNvPicPr>
            <a:picLocks/>
          </p:cNvPicPr>
          <p:nvPr/>
        </p:nvPicPr>
        <p:blipFill>
          <a:blip r:embed="rId4">
            <a:extLst>
              <a:ext uri="{28A0092B-C50C-407E-A947-70E740481C1C}">
                <a14:useLocalDpi xmlns:a14="http://schemas.microsoft.com/office/drawing/2010/main" val="0"/>
              </a:ext>
            </a:extLst>
          </a:blip>
          <a:srcRect/>
          <a:stretch>
            <a:fillRect/>
          </a:stretch>
        </p:blipFill>
        <p:spPr>
          <a:xfrm>
            <a:off x="1288096" y="1684338"/>
            <a:ext cx="2674304" cy="2834638"/>
          </a:xfrm>
          <a:prstGeom prst="rect">
            <a:avLst/>
          </a:prstGeom>
        </p:spPr>
      </p:pic>
      <p:pic>
        <p:nvPicPr>
          <p:cNvPr id="18" name="Picture 4" descr="C:\Documents and Settings\staffen\Desktop\Frank Staffen BACKUP\H_Drive\Visual Basic\PowerPoint\Chapter1\Charles Babbage.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8400" y="1699578"/>
            <a:ext cx="2524834" cy="281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4198075"/>
      </p:ext>
    </p:extLst>
  </p:cSld>
  <p:clrMapOvr>
    <a:masterClrMapping/>
  </p:clrMapOvr>
</p:sld>
</file>

<file path=ppt/theme/theme1.xml><?xml version="1.0" encoding="utf-8"?>
<a:theme xmlns:a="http://schemas.openxmlformats.org/drawingml/2006/main" name="VisualBasi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VisualBasic</Template>
  <TotalTime>117</TotalTime>
  <Words>2042</Words>
  <Application>Microsoft Office PowerPoint</Application>
  <PresentationFormat>On-screen Show (4:3)</PresentationFormat>
  <Paragraphs>309</Paragraphs>
  <Slides>63</Slides>
  <Notes>0</Notes>
  <HiddenSlides>0</HiddenSlides>
  <MMClips>0</MMClips>
  <ScaleCrop>false</ScaleCrop>
  <HeadingPairs>
    <vt:vector size="4" baseType="variant">
      <vt:variant>
        <vt:lpstr>Theme</vt:lpstr>
      </vt:variant>
      <vt:variant>
        <vt:i4>1</vt:i4>
      </vt:variant>
      <vt:variant>
        <vt:lpstr>Slide Titles</vt:lpstr>
      </vt:variant>
      <vt:variant>
        <vt:i4>63</vt:i4>
      </vt:variant>
    </vt:vector>
  </HeadingPairs>
  <TitlesOfParts>
    <vt:vector size="64" baseType="lpstr">
      <vt:lpstr>VisualBasic</vt:lpstr>
      <vt:lpstr>Chapter 1</vt:lpstr>
      <vt:lpstr>Objectives &amp; Goals</vt:lpstr>
      <vt:lpstr>Mechanical Devices</vt:lpstr>
      <vt:lpstr>Pascaline</vt:lpstr>
      <vt:lpstr>Blaise Pascal</vt:lpstr>
      <vt:lpstr>Stepped Reckoner</vt:lpstr>
      <vt:lpstr>Gottfried Wilhelm von Leibniz</vt:lpstr>
      <vt:lpstr>Thomas Arithmometer</vt:lpstr>
      <vt:lpstr>Difference Machine</vt:lpstr>
      <vt:lpstr>Charles Babbage</vt:lpstr>
      <vt:lpstr>Analytical Engine</vt:lpstr>
      <vt:lpstr>Punched Cards</vt:lpstr>
      <vt:lpstr>    Ada Byron</vt:lpstr>
      <vt:lpstr>Herman Hollerith</vt:lpstr>
      <vt:lpstr>Hollerith’s Tabulating Machine</vt:lpstr>
      <vt:lpstr>Mark I</vt:lpstr>
      <vt:lpstr>Mark I</vt:lpstr>
      <vt:lpstr>PowerPoint Presentation</vt:lpstr>
      <vt:lpstr>Atanasoff-Berry Computer (ABC)</vt:lpstr>
      <vt:lpstr>ENIAC</vt:lpstr>
      <vt:lpstr>First Generation Computers</vt:lpstr>
      <vt:lpstr>Computer</vt:lpstr>
      <vt:lpstr>2nd – 4th Generation Computers</vt:lpstr>
      <vt:lpstr>The Stored Program Computer</vt:lpstr>
      <vt:lpstr>Alan Turing</vt:lpstr>
      <vt:lpstr>John von Neumann</vt:lpstr>
      <vt:lpstr>Programs</vt:lpstr>
      <vt:lpstr>EDVAC and EDSAC</vt:lpstr>
      <vt:lpstr>UNIVAC</vt:lpstr>
      <vt:lpstr>Second Generation Computers</vt:lpstr>
      <vt:lpstr>Transistor</vt:lpstr>
      <vt:lpstr>Model 650</vt:lpstr>
      <vt:lpstr> Third Generation Computers</vt:lpstr>
      <vt:lpstr>Integrated Circuits</vt:lpstr>
      <vt:lpstr>Integrated Circuits</vt:lpstr>
      <vt:lpstr>Mainframes</vt:lpstr>
      <vt:lpstr>Fourth Generation Computer</vt:lpstr>
      <vt:lpstr>Microprocessor</vt:lpstr>
      <vt:lpstr>Stephen Wozniak &amp; Steve Jobs</vt:lpstr>
      <vt:lpstr>Computer Components</vt:lpstr>
      <vt:lpstr>The Personal Computer</vt:lpstr>
      <vt:lpstr>Data Flows of Computer Components</vt:lpstr>
      <vt:lpstr>Software</vt:lpstr>
      <vt:lpstr>Two Types of Memory</vt:lpstr>
      <vt:lpstr>CPU</vt:lpstr>
      <vt:lpstr>Numbering System</vt:lpstr>
      <vt:lpstr>Byte</vt:lpstr>
      <vt:lpstr>Nibble</vt:lpstr>
      <vt:lpstr>Word</vt:lpstr>
      <vt:lpstr>Integers </vt:lpstr>
      <vt:lpstr>GO OVER BINARY, HEX Numbers</vt:lpstr>
      <vt:lpstr>Number Systems</vt:lpstr>
      <vt:lpstr>ASCII</vt:lpstr>
      <vt:lpstr>ANSI</vt:lpstr>
      <vt:lpstr>Storing Data in Memory</vt:lpstr>
      <vt:lpstr>Memory</vt:lpstr>
      <vt:lpstr>Real Numbers</vt:lpstr>
      <vt:lpstr>Overflow Error</vt:lpstr>
      <vt:lpstr> Storage Devices</vt:lpstr>
      <vt:lpstr>Storage</vt:lpstr>
      <vt:lpstr>High-Level Programming Language</vt:lpstr>
      <vt:lpstr>COBOL</vt:lpstr>
      <vt:lpstr>Grace Murray Hopper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12</cp:revision>
  <dcterms:created xsi:type="dcterms:W3CDTF">2014-02-06T19:47:20Z</dcterms:created>
  <dcterms:modified xsi:type="dcterms:W3CDTF">2015-08-28T13:06:10Z</dcterms:modified>
</cp:coreProperties>
</file>